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2"/>
  </p:notesMasterIdLst>
  <p:handoutMasterIdLst>
    <p:handoutMasterId r:id="rId53"/>
  </p:handoutMasterIdLst>
  <p:sldIdLst>
    <p:sldId id="256" r:id="rId2"/>
    <p:sldId id="257" r:id="rId3"/>
    <p:sldId id="288" r:id="rId4"/>
    <p:sldId id="259" r:id="rId5"/>
    <p:sldId id="260" r:id="rId6"/>
    <p:sldId id="261" r:id="rId7"/>
    <p:sldId id="262" r:id="rId8"/>
    <p:sldId id="263" r:id="rId9"/>
    <p:sldId id="258" r:id="rId10"/>
    <p:sldId id="264" r:id="rId11"/>
    <p:sldId id="283" r:id="rId12"/>
    <p:sldId id="284" r:id="rId13"/>
    <p:sldId id="285" r:id="rId14"/>
    <p:sldId id="266" r:id="rId15"/>
    <p:sldId id="321" r:id="rId16"/>
    <p:sldId id="267" r:id="rId17"/>
    <p:sldId id="265" r:id="rId18"/>
    <p:sldId id="268" r:id="rId19"/>
    <p:sldId id="290" r:id="rId20"/>
    <p:sldId id="269" r:id="rId21"/>
    <p:sldId id="291" r:id="rId22"/>
    <p:sldId id="272" r:id="rId23"/>
    <p:sldId id="273" r:id="rId24"/>
    <p:sldId id="322" r:id="rId25"/>
    <p:sldId id="292" r:id="rId26"/>
    <p:sldId id="294" r:id="rId27"/>
    <p:sldId id="293" r:id="rId28"/>
    <p:sldId id="296" r:id="rId29"/>
    <p:sldId id="295" r:id="rId30"/>
    <p:sldId id="297" r:id="rId31"/>
    <p:sldId id="298" r:id="rId32"/>
    <p:sldId id="300" r:id="rId33"/>
    <p:sldId id="312" r:id="rId34"/>
    <p:sldId id="299" r:id="rId35"/>
    <p:sldId id="313" r:id="rId36"/>
    <p:sldId id="314" r:id="rId37"/>
    <p:sldId id="315" r:id="rId38"/>
    <p:sldId id="316" r:id="rId39"/>
    <p:sldId id="317" r:id="rId40"/>
    <p:sldId id="318" r:id="rId41"/>
    <p:sldId id="319" r:id="rId42"/>
    <p:sldId id="320" r:id="rId43"/>
    <p:sldId id="270" r:id="rId44"/>
    <p:sldId id="276" r:id="rId45"/>
    <p:sldId id="289" r:id="rId46"/>
    <p:sldId id="274" r:id="rId47"/>
    <p:sldId id="271" r:id="rId48"/>
    <p:sldId id="279" r:id="rId49"/>
    <p:sldId id="278" r:id="rId50"/>
    <p:sldId id="282" r:id="rId51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108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76979F-947D-4D1B-A069-E12E47DCDA92}" type="datetimeFigureOut">
              <a:rPr lang="ru-RU" smtClean="0"/>
              <a:pPr/>
              <a:t>30.04.2009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8AA77-3B72-468D-9B04-3DA52B49A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C6C864-FDE2-4D2D-86F2-627AF29EF12B}" type="datetimeFigureOut">
              <a:rPr lang="ru-RU" smtClean="0"/>
              <a:pPr/>
              <a:t>30.04.2009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09125A-6490-4DFB-AE70-9522D279B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09125A-6490-4DFB-AE70-9522D279B094}" type="slidenum">
              <a:rPr lang="ru-RU" smtClean="0"/>
              <a:pPr/>
              <a:t>46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15C80-6506-41F2-AEA7-1A0357281C58}" type="datetimeFigureOut">
              <a:rPr lang="ru-RU" smtClean="0"/>
              <a:pPr/>
              <a:t>30.04.2009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3AF2E3-F520-463E-B659-503B8DE324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15C80-6506-41F2-AEA7-1A0357281C58}" type="datetimeFigureOut">
              <a:rPr lang="ru-RU" smtClean="0"/>
              <a:pPr/>
              <a:t>30.04.2009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F2E3-F520-463E-B659-503B8DE32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15C80-6506-41F2-AEA7-1A0357281C58}" type="datetimeFigureOut">
              <a:rPr lang="ru-RU" smtClean="0"/>
              <a:pPr/>
              <a:t>30.04.2009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F2E3-F520-463E-B659-503B8DE32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8E15C80-6506-41F2-AEA7-1A0357281C58}" type="datetimeFigureOut">
              <a:rPr lang="ru-RU" smtClean="0"/>
              <a:pPr/>
              <a:t>30.04.2009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13AF2E3-F520-463E-B659-503B8DE324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15C80-6506-41F2-AEA7-1A0357281C58}" type="datetimeFigureOut">
              <a:rPr lang="ru-RU" smtClean="0"/>
              <a:pPr/>
              <a:t>30.04.2009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F2E3-F520-463E-B659-503B8DE324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15C80-6506-41F2-AEA7-1A0357281C58}" type="datetimeFigureOut">
              <a:rPr lang="ru-RU" smtClean="0"/>
              <a:pPr/>
              <a:t>30.04.2009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F2E3-F520-463E-B659-503B8DE324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F2E3-F520-463E-B659-503B8DE324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15C80-6506-41F2-AEA7-1A0357281C58}" type="datetimeFigureOut">
              <a:rPr lang="ru-RU" smtClean="0"/>
              <a:pPr/>
              <a:t>30.04.2009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15C80-6506-41F2-AEA7-1A0357281C58}" type="datetimeFigureOut">
              <a:rPr lang="ru-RU" smtClean="0"/>
              <a:pPr/>
              <a:t>30.04.2009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F2E3-F520-463E-B659-503B8DE324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15C80-6506-41F2-AEA7-1A0357281C58}" type="datetimeFigureOut">
              <a:rPr lang="ru-RU" smtClean="0"/>
              <a:pPr/>
              <a:t>30.04.2009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AF2E3-F520-463E-B659-503B8DE32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8E15C80-6506-41F2-AEA7-1A0357281C58}" type="datetimeFigureOut">
              <a:rPr lang="ru-RU" smtClean="0"/>
              <a:pPr/>
              <a:t>30.04.2009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13AF2E3-F520-463E-B659-503B8DE324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15C80-6506-41F2-AEA7-1A0357281C58}" type="datetimeFigureOut">
              <a:rPr lang="ru-RU" smtClean="0"/>
              <a:pPr/>
              <a:t>30.04.2009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3AF2E3-F520-463E-B659-503B8DE324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8E15C80-6506-41F2-AEA7-1A0357281C58}" type="datetimeFigureOut">
              <a:rPr lang="ru-RU" smtClean="0"/>
              <a:pPr/>
              <a:t>30.04.2009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13AF2E3-F520-463E-B659-503B8DE324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12" Type="http://schemas.openxmlformats.org/officeDocument/2006/relationships/image" Target="../media/image1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2.png"/><Relationship Id="rId5" Type="http://schemas.openxmlformats.org/officeDocument/2006/relationships/image" Target="../media/image3.png"/><Relationship Id="rId10" Type="http://schemas.openxmlformats.org/officeDocument/2006/relationships/image" Target="../media/image11.png"/><Relationship Id="rId4" Type="http://schemas.openxmlformats.org/officeDocument/2006/relationships/image" Target="../media/image8.png"/><Relationship Id="rId9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0%D0%BD%D0%B3%D0%BB%D0%B8%D0%B9%D1%81%D0%BA%D0%B8%D0%B9_%D1%8F%D0%B7%D1%8B%D0%BA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1600" dirty="0" smtClean="0"/>
              <a:t>Докладчик: заместитель директора МУ «БИС» по информационной </a:t>
            </a:r>
            <a:r>
              <a:rPr lang="ru-RU" sz="1600" dirty="0" smtClean="0"/>
              <a:t>политике, заместитель председателя профсоюза работников культуры города, член Общественной молодежной палаты города, член Общественной молодежной палаты при Думе Ханты-Мансийского автономного округа – </a:t>
            </a:r>
            <a:r>
              <a:rPr lang="ru-RU" sz="1600" dirty="0" err="1" smtClean="0"/>
              <a:t>Югры</a:t>
            </a:r>
            <a:r>
              <a:rPr lang="ru-RU" sz="1600" dirty="0" smtClean="0"/>
              <a:t>, Куратор Клуба «Школа молодого политика»</a:t>
            </a:r>
            <a:endParaRPr lang="ru-RU" sz="1600" dirty="0" smtClean="0"/>
          </a:p>
          <a:p>
            <a:r>
              <a:rPr lang="ru-RU" dirty="0" smtClean="0"/>
              <a:t>Владимир Владимирович Широков</a:t>
            </a:r>
          </a:p>
          <a:p>
            <a:r>
              <a:rPr lang="en-US" dirty="0" smtClean="0"/>
              <a:t>bob_bobovski@mubis.ru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Образовательные дебаты: история, опыт, </a:t>
            </a:r>
            <a:b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технология проведения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3870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Раньше всего,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 1994 года</a:t>
            </a:r>
            <a:r>
              <a:rPr lang="ru-RU" dirty="0" smtClean="0"/>
              <a:t>, стал использоваться формат дебатов Карла Поппера, предназначенный прежде всего для старшеклассников.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C 1998 года</a:t>
            </a:r>
            <a:r>
              <a:rPr lang="ru-RU" dirty="0" smtClean="0"/>
              <a:t> активно развиваются американский и британский форматы парламентских дебатов.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 лета 2001 года </a:t>
            </a:r>
            <a:r>
              <a:rPr lang="ru-RU" dirty="0" smtClean="0"/>
              <a:t>вводится формат «Политических дебатов», который быстро завоевал популярность среди старшеклассников, студентов и преподавателей. Важно отметить, что появление новых видов дебатов отнюдь не означает забвения ранее освоенных форматов. Речь идет о расширении свободы участников программы «Дебаты», предоставления новых возможностей для самореализации и творчества.</a:t>
            </a:r>
          </a:p>
          <a:p>
            <a:r>
              <a:rPr lang="ru-RU" dirty="0" smtClean="0"/>
              <a:t>На современном этапе развития программы «Дебаты»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 России используются практически все известные форматы дебатов</a:t>
            </a:r>
            <a:r>
              <a:rPr lang="ru-RU" dirty="0" smtClean="0"/>
              <a:t>, а также наблюдается тенденция их совершенствования и модификации.</a:t>
            </a:r>
          </a:p>
          <a:p>
            <a:r>
              <a:rPr lang="ru-RU" dirty="0" smtClean="0"/>
              <a:t>Наиболее массовыми и развитыми являются 4 региональных центров: </a:t>
            </a:r>
            <a:r>
              <a:rPr lang="ru-RU" dirty="0" smtClean="0"/>
              <a:t>в </a:t>
            </a:r>
            <a:r>
              <a:rPr lang="ru-RU" dirty="0" smtClean="0"/>
              <a:t>Санкт-Петербурге 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(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Северо-Западный центр образовательных технологий «Открытое Образование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»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), 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в Новосибирске (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«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Дем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Клуб»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), Москве (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Турнир «Московская лига Чемпионов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»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 ), 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Клубы МГЮА, МГИМО, МАИ, ГУУ, МГТУ, ВАВТ) и Самаре (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Клуб «Аргумент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»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).</a:t>
            </a:r>
          </a:p>
          <a:p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В Нижневартовск действует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Клуб «Парламентские дебаты»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. Председатель – член Общественной молодежной палаты </a:t>
            </a:r>
            <a:r>
              <a:rPr lang="ru-RU" dirty="0" err="1" smtClean="0">
                <a:solidFill>
                  <a:schemeClr val="tx1">
                    <a:lumMod val="95000"/>
                  </a:schemeClr>
                </a:solidFill>
              </a:rPr>
              <a:t>Бадасян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 Вилен Юрьевич.</a:t>
            </a:r>
            <a:endParaRPr lang="ru-RU" dirty="0" smtClean="0">
              <a:solidFill>
                <a:schemeClr val="tx1">
                  <a:lumMod val="9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Дебаты в России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Парламентские дебаты</a:t>
            </a:r>
            <a:r>
              <a:rPr lang="ru-RU" dirty="0" smtClean="0"/>
              <a:t> - интеллектуальное образовательное студенческое движение и стиль дебатов, в основу которого положена имитация классических парламентских прений.</a:t>
            </a:r>
          </a:p>
          <a:p>
            <a:r>
              <a:rPr lang="ru-RU" dirty="0" smtClean="0"/>
              <a:t>Данный формат является наиболее демократическим из всех существующих. В первую очередь это объясняется большим количеством вариантов этого формата. Самыми распространёнными являются две разновидности этого формата: британский и американский.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2022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Парламентские дебаты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Формат </a:t>
            </a:r>
            <a:r>
              <a:rPr lang="ru-RU" dirty="0" smtClean="0"/>
              <a:t>наиболее широко представлен в Великобритании и Ирландии, а также других странах Европы, и является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официальным форматом Мировых чемпионатов Парламентских дебатов (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Worlds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).</a:t>
            </a:r>
            <a:r>
              <a:rPr lang="ru-RU" dirty="0" smtClean="0"/>
              <a:t> В </a:t>
            </a:r>
            <a:r>
              <a:rPr lang="ru-RU" dirty="0" smtClean="0"/>
              <a:t>этих соревнованиях принимают </a:t>
            </a:r>
            <a:r>
              <a:rPr lang="ru-RU" dirty="0" smtClean="0"/>
              <a:t>участие </a:t>
            </a:r>
            <a:r>
              <a:rPr lang="ru-RU" dirty="0" smtClean="0"/>
              <a:t>около 300 команд из всего мира. </a:t>
            </a:r>
            <a:r>
              <a:rPr lang="ru-RU" dirty="0" smtClean="0"/>
              <a:t>Парламентские </a:t>
            </a:r>
            <a:r>
              <a:rPr lang="ru-RU" dirty="0" smtClean="0"/>
              <a:t>дебаты считаются “студенческим - университетским форматом”.</a:t>
            </a:r>
          </a:p>
          <a:p>
            <a:r>
              <a:rPr lang="ru-RU" dirty="0" smtClean="0"/>
              <a:t>В 1992 </a:t>
            </a:r>
            <a:r>
              <a:rPr lang="ru-RU" dirty="0" smtClean="0"/>
              <a:t>году </a:t>
            </a:r>
            <a:r>
              <a:rPr lang="ru-RU" dirty="0" smtClean="0"/>
              <a:t>первый чемпионат прошел в </a:t>
            </a:r>
            <a:r>
              <a:rPr lang="ru-RU" dirty="0" smtClean="0"/>
              <a:t>Ирландии. В дальнейшем турнир принимали </a:t>
            </a:r>
            <a:r>
              <a:rPr lang="ru-RU" dirty="0" err="1" smtClean="0"/>
              <a:t>Корк</a:t>
            </a:r>
            <a:r>
              <a:rPr lang="ru-RU" dirty="0" smtClean="0"/>
              <a:t> (Северная Ирландия), </a:t>
            </a:r>
            <a:r>
              <a:rPr lang="ru-RU" dirty="0" err="1" smtClean="0"/>
              <a:t>Принстон</a:t>
            </a:r>
            <a:r>
              <a:rPr lang="ru-RU" dirty="0" smtClean="0"/>
              <a:t> (США), Афины (Греция), Манила (Филиппины), Мельбурн (Австралия) и другие города. В 2002 году чемпионат проходил в Торонто (Канада). Победу на нем получила команда Оксфордского университета.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0974"/>
            <a:ext cx="8229600" cy="12192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Британский формат парламентских дебатов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3340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 США действуют сразу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две организации </a:t>
            </a:r>
            <a:r>
              <a:rPr lang="ru-RU" dirty="0" err="1" smtClean="0"/>
              <a:t>American</a:t>
            </a:r>
            <a:r>
              <a:rPr lang="ru-RU" dirty="0" smtClean="0"/>
              <a:t> </a:t>
            </a:r>
            <a:r>
              <a:rPr lang="ru-RU" dirty="0" err="1" smtClean="0"/>
              <a:t>Parliamentary</a:t>
            </a:r>
            <a:r>
              <a:rPr lang="ru-RU" dirty="0" smtClean="0"/>
              <a:t> </a:t>
            </a:r>
            <a:r>
              <a:rPr lang="ru-RU" dirty="0" err="1" smtClean="0"/>
              <a:t>Debate</a:t>
            </a:r>
            <a:r>
              <a:rPr lang="ru-RU" dirty="0" smtClean="0"/>
              <a:t> </a:t>
            </a:r>
            <a:r>
              <a:rPr lang="ru-RU" dirty="0" err="1" smtClean="0"/>
              <a:t>Association</a:t>
            </a:r>
            <a:r>
              <a:rPr lang="ru-RU" dirty="0" smtClean="0"/>
              <a:t> (APDA действует на Северном Востоке и в Калифорнии, а </a:t>
            </a:r>
            <a:r>
              <a:rPr lang="ru-RU" dirty="0" err="1" smtClean="0"/>
              <a:t>National</a:t>
            </a:r>
            <a:r>
              <a:rPr lang="ru-RU" dirty="0" smtClean="0"/>
              <a:t> </a:t>
            </a:r>
            <a:r>
              <a:rPr lang="ru-RU" dirty="0" err="1" smtClean="0"/>
              <a:t>Parliamentary</a:t>
            </a:r>
            <a:r>
              <a:rPr lang="ru-RU" dirty="0" smtClean="0"/>
              <a:t> </a:t>
            </a:r>
            <a:r>
              <a:rPr lang="ru-RU" dirty="0" err="1" smtClean="0"/>
              <a:t>Debate</a:t>
            </a:r>
            <a:r>
              <a:rPr lang="ru-RU" dirty="0" smtClean="0"/>
              <a:t> </a:t>
            </a:r>
            <a:r>
              <a:rPr lang="ru-RU" dirty="0" err="1" smtClean="0"/>
              <a:t>Association</a:t>
            </a:r>
            <a:r>
              <a:rPr lang="ru-RU" dirty="0" smtClean="0"/>
              <a:t> (NPDA - на Западе, Среднем Западе и Юге страны. </a:t>
            </a:r>
            <a:endParaRPr lang="ru-RU" dirty="0" smtClean="0"/>
          </a:p>
          <a:p>
            <a:r>
              <a:rPr lang="ru-RU" dirty="0" smtClean="0"/>
              <a:t>Парламентские </a:t>
            </a:r>
            <a:r>
              <a:rPr lang="ru-RU" dirty="0" smtClean="0"/>
              <a:t>дебаты, а именно Американский формат приобрели популярность в </a:t>
            </a:r>
            <a:r>
              <a:rPr lang="ru-RU" dirty="0" err="1" smtClean="0"/>
              <a:t>дебатной</a:t>
            </a:r>
            <a:r>
              <a:rPr lang="ru-RU" dirty="0" smtClean="0"/>
              <a:t> среде США в середине 1990-х годов. </a:t>
            </a:r>
            <a:endParaRPr lang="ru-RU" dirty="0" smtClean="0"/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Причина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популярности </a:t>
            </a:r>
            <a:r>
              <a:rPr lang="ru-RU" dirty="0" smtClean="0"/>
              <a:t>Парламентских дебатов заключается в том специфическом положении, в котором оказалось </a:t>
            </a:r>
            <a:r>
              <a:rPr lang="ru-RU" dirty="0" err="1" smtClean="0"/>
              <a:t>дебатное</a:t>
            </a:r>
            <a:r>
              <a:rPr lang="ru-RU" dirty="0" smtClean="0"/>
              <a:t> движение США в 1990-х годах. По мнению многих </a:t>
            </a:r>
            <a:r>
              <a:rPr lang="ru-RU" dirty="0" err="1" smtClean="0"/>
              <a:t>дебатских</a:t>
            </a:r>
            <a:r>
              <a:rPr lang="ru-RU" dirty="0" smtClean="0"/>
              <a:t> тренеров, дебаты в США стали слишком академическими, профессиональными и плохо сфокусированными на публику. Презентация и умение убеждать потеряли свое первоначальное значение.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Дебатное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движение нуждалось в притоке “свежей крови”. И эту функцию выполнили парламентские дебаты.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Американский формат парламентских дебатов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452950"/>
          </a:xfrm>
        </p:spPr>
        <p:txBody>
          <a:bodyPr/>
          <a:lstStyle/>
          <a:p>
            <a:r>
              <a:rPr lang="ru-RU" b="1" dirty="0" smtClean="0"/>
              <a:t>Всемирный формат школьных дебатов</a:t>
            </a:r>
            <a:r>
              <a:rPr lang="ru-RU" dirty="0" smtClean="0"/>
              <a:t> (</a:t>
            </a:r>
            <a:r>
              <a:rPr lang="ru-RU" dirty="0" err="1" smtClean="0"/>
              <a:t>англ.</a:t>
            </a:r>
            <a:r>
              <a:rPr lang="ru-RU" i="1" dirty="0" err="1" smtClean="0"/>
              <a:t>World</a:t>
            </a:r>
            <a:r>
              <a:rPr lang="ru-RU" i="1" dirty="0" smtClean="0"/>
              <a:t> </a:t>
            </a:r>
            <a:r>
              <a:rPr lang="ru-RU" i="1" dirty="0" err="1" smtClean="0"/>
              <a:t>Schools</a:t>
            </a:r>
            <a:r>
              <a:rPr lang="ru-RU" i="1" dirty="0" smtClean="0"/>
              <a:t> </a:t>
            </a:r>
            <a:r>
              <a:rPr lang="ru-RU" i="1" dirty="0" err="1" smtClean="0"/>
              <a:t>Debate</a:t>
            </a:r>
            <a:r>
              <a:rPr lang="ru-RU" i="1" dirty="0" smtClean="0"/>
              <a:t> </a:t>
            </a:r>
            <a:r>
              <a:rPr lang="ru-RU" i="1" dirty="0" err="1" smtClean="0"/>
              <a:t>Format</a:t>
            </a:r>
            <a:r>
              <a:rPr lang="ru-RU" dirty="0" smtClean="0"/>
              <a:t> или </a:t>
            </a:r>
            <a:r>
              <a:rPr lang="ru-RU" i="1" dirty="0" err="1" smtClean="0"/>
              <a:t>World</a:t>
            </a:r>
            <a:r>
              <a:rPr lang="ru-RU" i="1" dirty="0" smtClean="0"/>
              <a:t> </a:t>
            </a:r>
            <a:r>
              <a:rPr lang="ru-RU" i="1" dirty="0" err="1" smtClean="0"/>
              <a:t>Schools</a:t>
            </a:r>
            <a:r>
              <a:rPr lang="ru-RU" i="1" dirty="0" smtClean="0"/>
              <a:t> </a:t>
            </a:r>
            <a:r>
              <a:rPr lang="ru-RU" i="1" dirty="0" err="1" smtClean="0"/>
              <a:t>Style</a:t>
            </a:r>
            <a:r>
              <a:rPr lang="ru-RU" i="1" dirty="0" smtClean="0"/>
              <a:t> </a:t>
            </a:r>
            <a:r>
              <a:rPr lang="ru-RU" i="1" dirty="0" err="1" smtClean="0"/>
              <a:t>debating</a:t>
            </a:r>
            <a:r>
              <a:rPr lang="ru-RU" dirty="0" smtClean="0"/>
              <a:t> (</a:t>
            </a:r>
            <a:r>
              <a:rPr lang="ru-RU" i="1" dirty="0" smtClean="0"/>
              <a:t>WSS</a:t>
            </a:r>
            <a:r>
              <a:rPr lang="ru-RU" dirty="0" smtClean="0"/>
              <a:t>) представляет собой комбинацию британских парламентских и </a:t>
            </a:r>
            <a:r>
              <a:rPr lang="ru-RU" dirty="0" smtClean="0"/>
              <a:t>австрало-азиатских </a:t>
            </a:r>
            <a:r>
              <a:rPr lang="ru-RU" dirty="0" smtClean="0"/>
              <a:t>форматов дебатов,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созданный в 1998 году </a:t>
            </a:r>
            <a:r>
              <a:rPr lang="ru-RU" dirty="0" smtClean="0"/>
              <a:t>в Австралии специально для проведения Чемпионата мира по школьным дебатам.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9536"/>
            <a:ext cx="8229600" cy="12192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Всемирный формат школьных дебатов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9" descr="C:\Users\beaver.MUBIS\AppData\Local\Microsoft\Windows\Temporary Internet Files\Content.IE5\CUI47KMO\MCj0433934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4572008"/>
            <a:ext cx="1643074" cy="1643074"/>
          </a:xfrm>
          <a:prstGeom prst="rect">
            <a:avLst/>
          </a:prstGeom>
          <a:noFill/>
        </p:spPr>
      </p:pic>
      <p:pic>
        <p:nvPicPr>
          <p:cNvPr id="5" name="Picture 11" descr="C:\Users\beaver.MUBIS\AppData\Local\Microsoft\Windows\Temporary Internet Files\Content.IE5\15GMY5VF\MCj0433954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4714884"/>
            <a:ext cx="785818" cy="785818"/>
          </a:xfrm>
          <a:prstGeom prst="rect">
            <a:avLst/>
          </a:prstGeom>
          <a:noFill/>
        </p:spPr>
      </p:pic>
      <p:pic>
        <p:nvPicPr>
          <p:cNvPr id="6" name="Picture 11" descr="C:\Users\beaver.MUBIS\AppData\Local\Microsoft\Windows\Temporary Internet Files\Content.IE5\15GMY5VF\MCj0433954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4714884"/>
            <a:ext cx="785818" cy="785818"/>
          </a:xfrm>
          <a:prstGeom prst="rect">
            <a:avLst/>
          </a:prstGeom>
          <a:noFill/>
        </p:spPr>
      </p:pic>
      <p:pic>
        <p:nvPicPr>
          <p:cNvPr id="7" name="Picture 11" descr="C:\Users\beaver.MUBIS\AppData\Local\Microsoft\Windows\Temporary Internet Files\Content.IE5\15GMY5VF\MCj0433954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4714884"/>
            <a:ext cx="785818" cy="785818"/>
          </a:xfrm>
          <a:prstGeom prst="rect">
            <a:avLst/>
          </a:prstGeom>
          <a:noFill/>
        </p:spPr>
      </p:pic>
      <p:pic>
        <p:nvPicPr>
          <p:cNvPr id="8" name="Picture 11" descr="C:\Users\beaver.MUBIS\AppData\Local\Microsoft\Windows\Temporary Internet Files\Content.IE5\15GMY5VF\MCj0433954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4714884"/>
            <a:ext cx="785818" cy="785818"/>
          </a:xfrm>
          <a:prstGeom prst="rect">
            <a:avLst/>
          </a:prstGeom>
          <a:noFill/>
        </p:spPr>
      </p:pic>
      <p:pic>
        <p:nvPicPr>
          <p:cNvPr id="9" name="Picture 11" descr="C:\Users\beaver.MUBIS\AppData\Local\Microsoft\Windows\Temporary Internet Files\Content.IE5\15GMY5VF\MCj0433954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5500702"/>
            <a:ext cx="785818" cy="785818"/>
          </a:xfrm>
          <a:prstGeom prst="rect">
            <a:avLst/>
          </a:prstGeom>
          <a:noFill/>
        </p:spPr>
      </p:pic>
      <p:pic>
        <p:nvPicPr>
          <p:cNvPr id="10" name="Picture 11" descr="C:\Users\beaver.MUBIS\AppData\Local\Microsoft\Windows\Temporary Internet Files\Content.IE5\15GMY5VF\MCj0433954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5500702"/>
            <a:ext cx="785818" cy="785818"/>
          </a:xfrm>
          <a:prstGeom prst="rect">
            <a:avLst/>
          </a:prstGeom>
          <a:noFill/>
        </p:spPr>
      </p:pic>
      <p:pic>
        <p:nvPicPr>
          <p:cNvPr id="11" name="Picture 11" descr="C:\Users\beaver.MUBIS\AppData\Local\Microsoft\Windows\Temporary Internet Files\Content.IE5\15GMY5VF\MCj0433954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5500702"/>
            <a:ext cx="785818" cy="785818"/>
          </a:xfrm>
          <a:prstGeom prst="rect">
            <a:avLst/>
          </a:prstGeom>
          <a:noFill/>
        </p:spPr>
      </p:pic>
      <p:pic>
        <p:nvPicPr>
          <p:cNvPr id="12" name="Picture 11" descr="C:\Users\beaver.MUBIS\AppData\Local\Microsoft\Windows\Temporary Internet Files\Content.IE5\15GMY5VF\MCj0433954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5500702"/>
            <a:ext cx="785818" cy="785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С 1995 года в России и в других странах русскоязычного пространства активно используются дебаты формата Карла </a:t>
            </a:r>
            <a:r>
              <a:rPr lang="ru-RU" dirty="0" smtClean="0"/>
              <a:t>Поппера. После </a:t>
            </a:r>
            <a:r>
              <a:rPr lang="ru-RU" dirty="0" smtClean="0"/>
              <a:t>2002—2003 многие национальные программы «Дебаты» (Литва, Эстония, Германия, Словения, Израиль, Румыния и др.) выбирают Всемирный формат школьных дебатов наряду с форматом Карла Поппера, а зачастую дебатируют только в </a:t>
            </a:r>
            <a:r>
              <a:rPr lang="ru-RU" dirty="0" err="1" smtClean="0"/>
              <a:t>Worlds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 России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первое знакомство с форматом состоялось в 1999 году</a:t>
            </a:r>
            <a:r>
              <a:rPr lang="ru-RU" dirty="0" smtClean="0"/>
              <a:t>, когда эксперт регионального центра программы «Дебаты» в Санкт-Петербурге Мария Игоревна Потапова с 17 по 19 сентября приняла участие в международном семинаре-турнире по данному формату в Эстонии </a:t>
            </a:r>
            <a:r>
              <a:rPr lang="ru-RU" dirty="0" err="1" smtClean="0"/>
              <a:t>Tallinn</a:t>
            </a:r>
            <a:r>
              <a:rPr lang="ru-RU" dirty="0" smtClean="0"/>
              <a:t> </a:t>
            </a:r>
            <a:r>
              <a:rPr lang="ru-RU" dirty="0" err="1" smtClean="0"/>
              <a:t>Open</a:t>
            </a:r>
            <a:r>
              <a:rPr lang="ru-RU" dirty="0" smtClean="0"/>
              <a:t>’ 99. По результатам данной поездки была составлена аналитическая записка для других региональных центров, но в силу субъективных и объективных причин российские школы были не готовы отказаться от формата Карла Поппера или вводить новый формат.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Всемирный формат школьных дебатов в России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 каждом раунде дебатов выступают две команды Утверждения (Пропозиции) и Отрицания (Оппозиции), по три спикера каждая, которые в общей сумме произносят восемь речей. Первые шесть речей продолжительностью по восемь минут, после которых каждая команда завершает дебаты произнесением 4-х минутной заключительной речи (англ. </a:t>
            </a:r>
            <a:r>
              <a:rPr lang="ru-RU" dirty="0" err="1" smtClean="0"/>
              <a:t>Reply</a:t>
            </a:r>
            <a:r>
              <a:rPr lang="ru-RU" dirty="0" smtClean="0"/>
              <a:t> </a:t>
            </a:r>
            <a:r>
              <a:rPr lang="ru-RU" dirty="0" err="1" smtClean="0"/>
              <a:t>Speech</a:t>
            </a:r>
            <a:r>
              <a:rPr lang="ru-RU" dirty="0" smtClean="0"/>
              <a:t>). Команда Утверждения должна защитить определённую резолюцию (тему для дебатов, англ. </a:t>
            </a:r>
            <a:r>
              <a:rPr lang="ru-RU" dirty="0" err="1" smtClean="0"/>
              <a:t>Motion</a:t>
            </a:r>
            <a:r>
              <a:rPr lang="ru-RU" dirty="0" smtClean="0"/>
              <a:t>), команда Отрицания должна ее опровергнуть.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57200" y="209536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 fontScale="90000"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Всемирный формат школьных дебатов: Технология</a:t>
            </a:r>
            <a:endParaRPr kumimoji="0" lang="ru-RU" sz="4200" b="1" i="0" u="none" strike="noStrike" kern="1200" cap="none" spc="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beaver.MUBIS\AppData\Local\Microsoft\Windows\Temporary Internet Files\Content.IE5\CUI47KMO\MPj0439328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38346" y="4619654"/>
            <a:ext cx="2238346" cy="2238346"/>
          </a:xfrm>
          <a:prstGeom prst="rect">
            <a:avLst/>
          </a:prstGeom>
          <a:noFill/>
        </p:spPr>
      </p:pic>
      <p:pic>
        <p:nvPicPr>
          <p:cNvPr id="1028" name="Picture 4" descr="C:\Users\beaver.MUBIS\AppData\Local\Microsoft\Windows\Temporary Internet Files\Content.IE5\15GMY5VF\MCj0432624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54" y="2631040"/>
            <a:ext cx="785818" cy="785818"/>
          </a:xfrm>
          <a:prstGeom prst="rect">
            <a:avLst/>
          </a:prstGeom>
          <a:noFill/>
        </p:spPr>
      </p:pic>
      <p:pic>
        <p:nvPicPr>
          <p:cNvPr id="1029" name="Picture 5" descr="C:\Users\beaver.MUBIS\AppData\Local\Microsoft\Windows\Temporary Internet Files\Content.IE5\MBTAEGJ3\MCj04339300000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757696"/>
            <a:ext cx="1075859" cy="1075859"/>
          </a:xfrm>
          <a:prstGeom prst="rect">
            <a:avLst/>
          </a:prstGeom>
          <a:noFill/>
        </p:spPr>
      </p:pic>
      <p:pic>
        <p:nvPicPr>
          <p:cNvPr id="1030" name="Picture 6" descr="C:\Users\beaver.MUBIS\AppData\Local\Microsoft\Windows\Temporary Internet Files\Content.IE5\0JXMXEDV\MCj04339250000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1785982" y="3071810"/>
            <a:ext cx="1087948" cy="1087948"/>
          </a:xfrm>
          <a:prstGeom prst="rect">
            <a:avLst/>
          </a:prstGeom>
          <a:noFill/>
        </p:spPr>
      </p:pic>
      <p:pic>
        <p:nvPicPr>
          <p:cNvPr id="1031" name="Picture 7" descr="C:\Users\beaver.MUBIS\AppData\Local\Microsoft\Windows\Temporary Internet Files\Content.IE5\CUI47KMO\MCj04326190000[1]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2143172" y="285728"/>
            <a:ext cx="1160478" cy="1160478"/>
          </a:xfrm>
          <a:prstGeom prst="rect">
            <a:avLst/>
          </a:prstGeom>
          <a:noFill/>
        </p:spPr>
      </p:pic>
      <p:pic>
        <p:nvPicPr>
          <p:cNvPr id="1033" name="Picture 9" descr="C:\Users\beaver.MUBIS\AppData\Local\Microsoft\Windows\Temporary Internet Files\Content.IE5\CUI47KMO\MCj04339340000[1]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-1857420" y="1928802"/>
            <a:ext cx="1081904" cy="1081904"/>
          </a:xfrm>
          <a:prstGeom prst="rect">
            <a:avLst/>
          </a:prstGeom>
          <a:noFill/>
        </p:spPr>
      </p:pic>
      <p:pic>
        <p:nvPicPr>
          <p:cNvPr id="1034" name="Picture 10" descr="C:\Users\beaver.MUBIS\AppData\Local\Microsoft\Windows\Temporary Internet Files\Content.IE5\CUI47KMO\MCj04326570000[1]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143240" y="1773784"/>
            <a:ext cx="1087948" cy="1087948"/>
          </a:xfrm>
          <a:prstGeom prst="rect">
            <a:avLst/>
          </a:prstGeom>
          <a:noFill/>
        </p:spPr>
      </p:pic>
      <p:pic>
        <p:nvPicPr>
          <p:cNvPr id="1035" name="Picture 11" descr="C:\Users\beaver.MUBIS\AppData\Local\Microsoft\Windows\Temporary Internet Files\Content.IE5\15GMY5VF\MCj04339540000[1]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715536" y="6643710"/>
            <a:ext cx="1714500" cy="1714500"/>
          </a:xfrm>
          <a:prstGeom prst="rect">
            <a:avLst/>
          </a:prstGeom>
          <a:noFill/>
        </p:spPr>
      </p:pic>
      <p:pic>
        <p:nvPicPr>
          <p:cNvPr id="1038" name="Picture 14" descr="C:\Users\beaver.MUBIS\AppData\Local\Microsoft\Windows\Temporary Internet Files\Content.IE5\CUI47KMO\MCj04326230000[1]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85720" y="3416858"/>
            <a:ext cx="785818" cy="785818"/>
          </a:xfrm>
          <a:prstGeom prst="rect">
            <a:avLst/>
          </a:prstGeom>
          <a:noFill/>
        </p:spPr>
      </p:pic>
      <p:pic>
        <p:nvPicPr>
          <p:cNvPr id="1039" name="Picture 15" descr="C:\Users\beaver.MUBIS\AppData\Local\Microsoft\Windows\Temporary Internet Files\Content.IE5\15GMY5VF\MCj04339290000[1]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-2143172" y="-1714500"/>
            <a:ext cx="1714500" cy="1714500"/>
          </a:xfrm>
          <a:prstGeom prst="rect">
            <a:avLst/>
          </a:prstGeom>
          <a:noFill/>
        </p:spPr>
      </p:pic>
      <p:sp>
        <p:nvSpPr>
          <p:cNvPr id="18" name="Скругленный прямоугольник 17"/>
          <p:cNvSpPr/>
          <p:nvPr/>
        </p:nvSpPr>
        <p:spPr>
          <a:xfrm>
            <a:off x="3071802" y="2988230"/>
            <a:ext cx="292895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 rot="2221579" flipH="1">
            <a:off x="6049514" y="3754776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 rot="19378421">
            <a:off x="451280" y="3793318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7" name="Picture 13" descr="C:\Users\beaver.MUBIS\AppData\Local\Microsoft\Windows\Temporary Internet Files\Content.IE5\0JXMXEDV\MCj04338420000[1].pn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143504" y="2130974"/>
            <a:ext cx="857256" cy="857256"/>
          </a:xfrm>
          <a:prstGeom prst="rect">
            <a:avLst/>
          </a:prstGeom>
          <a:noFill/>
        </p:spPr>
      </p:pic>
      <p:pic>
        <p:nvPicPr>
          <p:cNvPr id="25" name="Picture 14" descr="C:\Users\beaver.MUBIS\AppData\Local\Microsoft\Windows\Temporary Internet Files\Content.IE5\CUI47KMO\MCj04326230000[1]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57224" y="2988230"/>
            <a:ext cx="785818" cy="785818"/>
          </a:xfrm>
          <a:prstGeom prst="rect">
            <a:avLst/>
          </a:prstGeom>
          <a:noFill/>
        </p:spPr>
      </p:pic>
      <p:pic>
        <p:nvPicPr>
          <p:cNvPr id="26" name="Picture 14" descr="C:\Users\beaver.MUBIS\AppData\Local\Microsoft\Windows\Temporary Internet Files\Content.IE5\CUI47KMO\MCj04326230000[1]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500166" y="2631040"/>
            <a:ext cx="785818" cy="785818"/>
          </a:xfrm>
          <a:prstGeom prst="rect">
            <a:avLst/>
          </a:prstGeom>
          <a:noFill/>
        </p:spPr>
      </p:pic>
      <p:pic>
        <p:nvPicPr>
          <p:cNvPr id="27" name="Picture 4" descr="C:\Users\beaver.MUBIS\AppData\Local\Microsoft\Windows\Temporary Internet Files\Content.IE5\15GMY5VF\MCj0432624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2988230"/>
            <a:ext cx="785818" cy="785818"/>
          </a:xfrm>
          <a:prstGeom prst="rect">
            <a:avLst/>
          </a:prstGeom>
          <a:noFill/>
        </p:spPr>
      </p:pic>
      <p:pic>
        <p:nvPicPr>
          <p:cNvPr id="28" name="Picture 4" descr="C:\Users\beaver.MUBIS\AppData\Local\Microsoft\Windows\Temporary Internet Files\Content.IE5\15GMY5VF\MCj0432624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9586" y="3345420"/>
            <a:ext cx="785818" cy="785818"/>
          </a:xfrm>
          <a:prstGeom prst="rect">
            <a:avLst/>
          </a:prstGeom>
          <a:noFill/>
        </p:spPr>
      </p:pic>
      <p:sp>
        <p:nvSpPr>
          <p:cNvPr id="29" name="TextBox 28"/>
          <p:cNvSpPr txBox="1"/>
          <p:nvPr/>
        </p:nvSpPr>
        <p:spPr>
          <a:xfrm>
            <a:off x="2643174" y="1345156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Председатель</a:t>
            </a:r>
            <a:endParaRPr lang="ru-RU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643438" y="1345156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Таймкиллер</a:t>
            </a:r>
            <a:endParaRPr lang="ru-RU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357158" y="2059536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Утверждение</a:t>
            </a:r>
          </a:p>
          <a:p>
            <a:r>
              <a:rPr lang="en-US" b="1" dirty="0" smtClean="0"/>
              <a:t>Proposition</a:t>
            </a:r>
            <a:endParaRPr lang="ru-RU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7000892" y="2059536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/>
              <a:t>Отрицание</a:t>
            </a:r>
          </a:p>
          <a:p>
            <a:pPr algn="r"/>
            <a:r>
              <a:rPr lang="en-US" b="1" dirty="0" smtClean="0"/>
              <a:t>Opposition</a:t>
            </a:r>
            <a:endParaRPr lang="ru-RU" b="1" dirty="0"/>
          </a:p>
        </p:txBody>
      </p:sp>
      <p:pic>
        <p:nvPicPr>
          <p:cNvPr id="33" name="Picture 11" descr="C:\Users\beaver.MUBIS\AppData\Local\Microsoft\Windows\Temporary Internet Files\Content.IE5\15GMY5VF\MCj04339540000[1]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571736" y="4131238"/>
            <a:ext cx="928694" cy="928694"/>
          </a:xfrm>
          <a:prstGeom prst="rect">
            <a:avLst/>
          </a:prstGeom>
          <a:noFill/>
        </p:spPr>
      </p:pic>
      <p:pic>
        <p:nvPicPr>
          <p:cNvPr id="34" name="Picture 11" descr="C:\Users\beaver.MUBIS\AppData\Local\Microsoft\Windows\Temporary Internet Files\Content.IE5\15GMY5VF\MCj04339540000[1]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357554" y="4131238"/>
            <a:ext cx="928694" cy="928694"/>
          </a:xfrm>
          <a:prstGeom prst="rect">
            <a:avLst/>
          </a:prstGeom>
          <a:noFill/>
        </p:spPr>
      </p:pic>
      <p:pic>
        <p:nvPicPr>
          <p:cNvPr id="35" name="Picture 11" descr="C:\Users\beaver.MUBIS\AppData\Local\Microsoft\Windows\Temporary Internet Files\Content.IE5\15GMY5VF\MCj04339540000[1]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143372" y="4131238"/>
            <a:ext cx="928694" cy="928694"/>
          </a:xfrm>
          <a:prstGeom prst="rect">
            <a:avLst/>
          </a:prstGeom>
          <a:noFill/>
        </p:spPr>
      </p:pic>
      <p:pic>
        <p:nvPicPr>
          <p:cNvPr id="36" name="Picture 11" descr="C:\Users\beaver.MUBIS\AppData\Local\Microsoft\Windows\Temporary Internet Files\Content.IE5\15GMY5VF\MCj04339540000[1]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929190" y="4131238"/>
            <a:ext cx="928694" cy="928694"/>
          </a:xfrm>
          <a:prstGeom prst="rect">
            <a:avLst/>
          </a:prstGeom>
          <a:noFill/>
        </p:spPr>
      </p:pic>
      <p:pic>
        <p:nvPicPr>
          <p:cNvPr id="37" name="Picture 11" descr="C:\Users\beaver.MUBIS\AppData\Local\Microsoft\Windows\Temporary Internet Files\Content.IE5\15GMY5VF\MCj04339540000[1]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15008" y="4131238"/>
            <a:ext cx="928694" cy="928694"/>
          </a:xfrm>
          <a:prstGeom prst="rect">
            <a:avLst/>
          </a:prstGeom>
          <a:noFill/>
        </p:spPr>
      </p:pic>
      <p:pic>
        <p:nvPicPr>
          <p:cNvPr id="38" name="Picture 11" descr="C:\Users\beaver.MUBIS\AppData\Local\Microsoft\Windows\Temporary Internet Files\Content.IE5\15GMY5VF\MCj04339540000[1]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571736" y="5059932"/>
            <a:ext cx="928694" cy="928694"/>
          </a:xfrm>
          <a:prstGeom prst="rect">
            <a:avLst/>
          </a:prstGeom>
          <a:noFill/>
        </p:spPr>
      </p:pic>
      <p:pic>
        <p:nvPicPr>
          <p:cNvPr id="39" name="Picture 11" descr="C:\Users\beaver.MUBIS\AppData\Local\Microsoft\Windows\Temporary Internet Files\Content.IE5\15GMY5VF\MCj04339540000[1]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357554" y="5059932"/>
            <a:ext cx="928694" cy="928694"/>
          </a:xfrm>
          <a:prstGeom prst="rect">
            <a:avLst/>
          </a:prstGeom>
          <a:noFill/>
        </p:spPr>
      </p:pic>
      <p:pic>
        <p:nvPicPr>
          <p:cNvPr id="40" name="Picture 11" descr="C:\Users\beaver.MUBIS\AppData\Local\Microsoft\Windows\Temporary Internet Files\Content.IE5\15GMY5VF\MCj04339540000[1]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143372" y="5059932"/>
            <a:ext cx="928694" cy="928694"/>
          </a:xfrm>
          <a:prstGeom prst="rect">
            <a:avLst/>
          </a:prstGeom>
          <a:noFill/>
        </p:spPr>
      </p:pic>
      <p:pic>
        <p:nvPicPr>
          <p:cNvPr id="41" name="Picture 11" descr="C:\Users\beaver.MUBIS\AppData\Local\Microsoft\Windows\Temporary Internet Files\Content.IE5\15GMY5VF\MCj04339540000[1]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929190" y="5059932"/>
            <a:ext cx="928694" cy="928694"/>
          </a:xfrm>
          <a:prstGeom prst="rect">
            <a:avLst/>
          </a:prstGeom>
          <a:noFill/>
        </p:spPr>
      </p:pic>
      <p:pic>
        <p:nvPicPr>
          <p:cNvPr id="42" name="Picture 11" descr="C:\Users\beaver.MUBIS\AppData\Local\Microsoft\Windows\Temporary Internet Files\Content.IE5\15GMY5VF\MCj04339540000[1]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15008" y="5059932"/>
            <a:ext cx="928694" cy="928694"/>
          </a:xfrm>
          <a:prstGeom prst="rect">
            <a:avLst/>
          </a:prstGeom>
          <a:noFill/>
        </p:spPr>
      </p:pic>
      <p:sp>
        <p:nvSpPr>
          <p:cNvPr id="43" name="TextBox 42"/>
          <p:cNvSpPr txBox="1"/>
          <p:nvPr/>
        </p:nvSpPr>
        <p:spPr>
          <a:xfrm>
            <a:off x="3714744" y="6131502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Зрители</a:t>
            </a:r>
            <a:endParaRPr lang="ru-RU" b="1" dirty="0"/>
          </a:p>
        </p:txBody>
      </p:sp>
      <p:sp>
        <p:nvSpPr>
          <p:cNvPr id="45" name="Заголовок 1"/>
          <p:cNvSpPr txBox="1">
            <a:spLocks/>
          </p:cNvSpPr>
          <p:nvPr/>
        </p:nvSpPr>
        <p:spPr>
          <a:xfrm>
            <a:off x="457200" y="138098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 fontScale="90000"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Всемирный формат школьных дебатов: Технология</a:t>
            </a:r>
            <a:endParaRPr kumimoji="0" lang="ru-RU" sz="4200" b="1" i="0" u="none" strike="noStrike" kern="1200" cap="none" spc="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4827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У1 - </a:t>
            </a:r>
            <a:r>
              <a:rPr lang="ru-RU" b="1" dirty="0" smtClean="0"/>
              <a:t>Первый спикер стороны Утверждения</a:t>
            </a:r>
            <a:r>
              <a:rPr lang="ru-RU" dirty="0" smtClean="0"/>
              <a:t> - определение основных понятий в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теме</a:t>
            </a:r>
            <a:r>
              <a:rPr lang="ru-RU" dirty="0" smtClean="0"/>
              <a:t> и выдвижение большинства (обычно две трети) аргументов в поддержку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темы</a:t>
            </a:r>
          </a:p>
          <a:p>
            <a:r>
              <a:rPr lang="ru-RU" dirty="0" smtClean="0"/>
              <a:t>О1 - </a:t>
            </a:r>
            <a:r>
              <a:rPr lang="ru-RU" b="1" dirty="0" smtClean="0"/>
              <a:t>Первый спикер стороны Отрицания</a:t>
            </a:r>
            <a:r>
              <a:rPr lang="ru-RU" dirty="0" smtClean="0"/>
              <a:t> - опровержение аргументов У1 (возможно атака определений) и выдвижение большинства (обычно 2/3) своих аргументов против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темы</a:t>
            </a:r>
          </a:p>
          <a:p>
            <a:r>
              <a:rPr lang="ru-RU" dirty="0" smtClean="0"/>
              <a:t>У2 - </a:t>
            </a:r>
            <a:r>
              <a:rPr lang="ru-RU" b="1" dirty="0" smtClean="0"/>
              <a:t>Второй спикер стороны Утверждения</a:t>
            </a:r>
            <a:r>
              <a:rPr lang="ru-RU" dirty="0" smtClean="0"/>
              <a:t> - атака конструктивных аргументов О1 + защита атакованных аргументов </a:t>
            </a:r>
            <a:r>
              <a:rPr lang="ru-RU" dirty="0" smtClean="0"/>
              <a:t>У1+ </a:t>
            </a:r>
            <a:r>
              <a:rPr lang="ru-RU" dirty="0" smtClean="0"/>
              <a:t>выдвижение 1/3 от своих новых аргументов в поддержку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темы</a:t>
            </a:r>
          </a:p>
          <a:p>
            <a:r>
              <a:rPr lang="ru-RU" dirty="0" smtClean="0"/>
              <a:t>О2 - </a:t>
            </a:r>
            <a:r>
              <a:rPr lang="ru-RU" b="1" dirty="0" smtClean="0"/>
              <a:t>Второй спикер стороны Отрицания</a:t>
            </a:r>
            <a:r>
              <a:rPr lang="ru-RU" dirty="0" smtClean="0"/>
              <a:t> - атака новых аргументов У2 и частично У1, + защита атакованных аргументов О1 + выдвижение 1/3 от своих новых аргументов против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темы</a:t>
            </a:r>
          </a:p>
          <a:p>
            <a:r>
              <a:rPr lang="ru-RU" dirty="0" smtClean="0"/>
              <a:t>У3 - </a:t>
            </a:r>
            <a:r>
              <a:rPr lang="ru-RU" b="1" dirty="0" smtClean="0"/>
              <a:t>Третий спикер стороны Утверждения</a:t>
            </a:r>
            <a:r>
              <a:rPr lang="ru-RU" dirty="0" smtClean="0"/>
              <a:t> - АТАКА АРГУМЕНТОВ О2 и частично О1, ЗАЩИТА атакованных АРГУМЕНТОВ У2 и частично У1</a:t>
            </a:r>
          </a:p>
          <a:p>
            <a:r>
              <a:rPr lang="ru-RU" dirty="0" smtClean="0"/>
              <a:t>О3 - </a:t>
            </a:r>
            <a:r>
              <a:rPr lang="ru-RU" b="1" dirty="0" smtClean="0"/>
              <a:t>Третий спикер стороны Отрицания</a:t>
            </a:r>
            <a:r>
              <a:rPr lang="ru-RU" dirty="0" smtClean="0"/>
              <a:t> - АТАКА на возражения У3 по аргументам У2 и У1, ЗАЩИТА АРГУМЕНТОВ О2 и О1 от атак У3</a:t>
            </a:r>
          </a:p>
          <a:p>
            <a:r>
              <a:rPr lang="ru-RU" dirty="0" smtClean="0"/>
              <a:t>О1 или О2 - </a:t>
            </a:r>
            <a:r>
              <a:rPr lang="ru-RU" b="1" dirty="0" smtClean="0"/>
              <a:t>Последнее слово стороны Отрицания</a:t>
            </a:r>
            <a:r>
              <a:rPr lang="ru-RU" dirty="0" smtClean="0"/>
              <a:t> - Подведение итогов дебатов с точки зрения своей команды -- Эффектное заключение</a:t>
            </a:r>
          </a:p>
          <a:p>
            <a:r>
              <a:rPr lang="ru-RU" dirty="0" smtClean="0"/>
              <a:t>У1 или У2 - </a:t>
            </a:r>
            <a:r>
              <a:rPr lang="ru-RU" b="1" dirty="0" smtClean="0"/>
              <a:t>Последнее слово стороны Утверждения</a:t>
            </a:r>
            <a:r>
              <a:rPr lang="ru-RU" dirty="0" smtClean="0"/>
              <a:t> - Подведение итогов дебатов с точки зрения своей команды - Эффектное заключение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2192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Всемирный формат школьных дебатов: Регламент выступлений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Тема (</a:t>
            </a:r>
            <a:r>
              <a:rPr b="1" spc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Motion, RESOLUTION)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5301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Отдавая честь парламентской традиции в дебатах зрители и судьи образуют «Палату парламента» и поэтому часто темы начинаются со слов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«Эта палата считает, что….»</a:t>
            </a:r>
          </a:p>
          <a:p>
            <a:r>
              <a:rPr lang="ru-RU" dirty="0" smtClean="0"/>
              <a:t>Тема сегодняшних дебатов</a:t>
            </a:r>
          </a:p>
          <a:p>
            <a:endParaRPr lang="ru-RU" dirty="0" smtClean="0"/>
          </a:p>
          <a:p>
            <a:pPr algn="ctr"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«Эта Палата считает,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что служба в армии должна быть обязательной»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После оглашения темы председатель дебатов объявляет: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«Вы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– зрители и судьи должны будете принять решение, поддержать ли эту точку зрения или нет.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Выступления обеих сторон помогут Вам в принятии правильного решения.»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dirty="0"/>
              <a:t>Э</a:t>
            </a:r>
            <a:r>
              <a:rPr lang="ru-RU" dirty="0" smtClean="0"/>
              <a:t>то формальный метод ведения спора, при котором стороны взаимодействуют друг с другом, представляя определенные точки зрения,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 целью убедить третью сторону (зрителей, судей и т. д.) </a:t>
            </a:r>
            <a:r>
              <a:rPr lang="ru-RU" dirty="0" smtClean="0"/>
              <a:t>Дебаты, как форма ведения спора, отличается от просто логической аргументации, которая лишь проверяет вещи на предмет последовательности с точки зрения аксиом, а также от спора о фактах, в котором интересуются только тем, что произошло или не произошло. Хотя и логическая последовательность, и фактическая точность, как впрочем, и эмоциональная апелляция к публике являются важными элементами убеждения, в дебатах одна сторона зачастую превалирует над другой посредством представления более качественного «смысла» и/или структуры рассмотрения проблемы.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800" b="1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Деба́ты</a:t>
            </a:r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800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</a:t>
            </a:r>
            <a:r>
              <a:rPr lang="ru-RU" sz="3800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2" tooltip="Английский язык"/>
              </a:rPr>
              <a:t>англ.</a:t>
            </a:r>
            <a:r>
              <a:rPr lang="ru-RU" sz="3800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800" b="1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debate</a:t>
            </a:r>
            <a:r>
              <a:rPr lang="ru-RU" sz="3800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ru-RU" sz="3800" b="1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debating</a:t>
            </a:r>
            <a:r>
              <a:rPr lang="ru-RU" sz="3800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beaver.MUBIS\AppData\Local\Microsoft\Windows\Temporary Internet Files\Content.IE5\15GMY5VF\MCj0432624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1571612"/>
            <a:ext cx="785818" cy="785818"/>
          </a:xfrm>
          <a:prstGeom prst="rect">
            <a:avLst/>
          </a:prstGeom>
          <a:noFill/>
        </p:spPr>
      </p:pic>
      <p:pic>
        <p:nvPicPr>
          <p:cNvPr id="6" name="Picture 14" descr="C:\Users\beaver.MUBIS\AppData\Local\Microsoft\Windows\Temporary Internet Files\Content.IE5\CUI47KMO\MCj0432623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571612"/>
            <a:ext cx="785818" cy="78581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857356" y="285728"/>
            <a:ext cx="535785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Порядок речей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" name="Picture 14" descr="C:\Users\beaver.MUBIS\AppData\Local\Microsoft\Windows\Temporary Internet Files\Content.IE5\CUI47KMO\MCj0432623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2786058"/>
            <a:ext cx="785818" cy="785818"/>
          </a:xfrm>
          <a:prstGeom prst="rect">
            <a:avLst/>
          </a:prstGeom>
          <a:noFill/>
        </p:spPr>
      </p:pic>
      <p:pic>
        <p:nvPicPr>
          <p:cNvPr id="10" name="Picture 14" descr="C:\Users\beaver.MUBIS\AppData\Local\Microsoft\Windows\Temporary Internet Files\Content.IE5\CUI47KMO\MCj0432623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3929066"/>
            <a:ext cx="785818" cy="785818"/>
          </a:xfrm>
          <a:prstGeom prst="rect">
            <a:avLst/>
          </a:prstGeom>
          <a:noFill/>
        </p:spPr>
      </p:pic>
      <p:pic>
        <p:nvPicPr>
          <p:cNvPr id="11" name="Picture 14" descr="C:\Users\beaver.MUBIS\AppData\Local\Microsoft\Windows\Temporary Internet Files\Content.IE5\CUI47KMO\MCj0432623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4857760"/>
            <a:ext cx="785818" cy="785818"/>
          </a:xfrm>
          <a:prstGeom prst="rect">
            <a:avLst/>
          </a:prstGeom>
          <a:noFill/>
        </p:spPr>
      </p:pic>
      <p:pic>
        <p:nvPicPr>
          <p:cNvPr id="12" name="Picture 4" descr="C:\Users\beaver.MUBIS\AppData\Local\Microsoft\Windows\Temporary Internet Files\Content.IE5\15GMY5VF\MCj0432624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2786058"/>
            <a:ext cx="785818" cy="785818"/>
          </a:xfrm>
          <a:prstGeom prst="rect">
            <a:avLst/>
          </a:prstGeom>
          <a:noFill/>
        </p:spPr>
      </p:pic>
      <p:pic>
        <p:nvPicPr>
          <p:cNvPr id="13" name="Picture 4" descr="C:\Users\beaver.MUBIS\AppData\Local\Microsoft\Windows\Temporary Internet Files\Content.IE5\15GMY5VF\MCj0432624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3929066"/>
            <a:ext cx="785818" cy="785818"/>
          </a:xfrm>
          <a:prstGeom prst="rect">
            <a:avLst/>
          </a:prstGeom>
          <a:noFill/>
        </p:spPr>
      </p:pic>
      <p:pic>
        <p:nvPicPr>
          <p:cNvPr id="14" name="Picture 4" descr="C:\Users\beaver.MUBIS\AppData\Local\Microsoft\Windows\Temporary Internet Files\Content.IE5\15GMY5VF\MCj0432624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4857760"/>
            <a:ext cx="785818" cy="785818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857224" y="178592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У1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857224" y="3000372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У2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857224" y="4071942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У2</a:t>
            </a:r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57158" y="5000636"/>
            <a:ext cx="21431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Заключительное слово</a:t>
            </a:r>
          </a:p>
          <a:p>
            <a:r>
              <a:rPr lang="ru-RU" b="1" dirty="0" smtClean="0"/>
              <a:t>утверждения</a:t>
            </a:r>
            <a:endParaRPr lang="ru-RU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7858148" y="178592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О</a:t>
            </a:r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7858148" y="3000372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О</a:t>
            </a:r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858148" y="4071942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О</a:t>
            </a:r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6429388" y="5000636"/>
            <a:ext cx="21431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/>
              <a:t>Заключительное слово</a:t>
            </a:r>
          </a:p>
          <a:p>
            <a:pPr algn="r"/>
            <a:r>
              <a:rPr lang="ru-RU" b="1" dirty="0" smtClean="0"/>
              <a:t>отрицания</a:t>
            </a:r>
            <a:endParaRPr lang="ru-RU" b="1" dirty="0"/>
          </a:p>
        </p:txBody>
      </p:sp>
      <p:sp>
        <p:nvSpPr>
          <p:cNvPr id="23" name="Стрелка вправо 22"/>
          <p:cNvSpPr/>
          <p:nvPr/>
        </p:nvSpPr>
        <p:spPr>
          <a:xfrm rot="152358">
            <a:off x="2559527" y="1520207"/>
            <a:ext cx="4143404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 rot="152358">
            <a:off x="2559527" y="2734653"/>
            <a:ext cx="4143404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 rot="152358">
            <a:off x="2559527" y="3877660"/>
            <a:ext cx="4143404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 rot="21447642" flipH="1">
            <a:off x="2512507" y="2194521"/>
            <a:ext cx="4143404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право 26"/>
          <p:cNvSpPr/>
          <p:nvPr/>
        </p:nvSpPr>
        <p:spPr>
          <a:xfrm rot="21447642" flipH="1">
            <a:off x="2512507" y="3377595"/>
            <a:ext cx="4143404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право 27"/>
          <p:cNvSpPr/>
          <p:nvPr/>
        </p:nvSpPr>
        <p:spPr>
          <a:xfrm rot="8629611">
            <a:off x="6179539" y="4405155"/>
            <a:ext cx="854940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/>
          <p:cNvSpPr/>
          <p:nvPr/>
        </p:nvSpPr>
        <p:spPr>
          <a:xfrm flipH="1">
            <a:off x="3214677" y="4929198"/>
            <a:ext cx="2500330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2500298" y="5715016"/>
            <a:ext cx="4071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В последних (четвертых) речах нет информационных запросов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Продолжительность речей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072098"/>
          </a:xfrm>
        </p:spPr>
        <p:txBody>
          <a:bodyPr/>
          <a:lstStyle/>
          <a:p>
            <a:r>
              <a:rPr lang="ru-RU" dirty="0" smtClean="0"/>
              <a:t>Основные речи – 8 минут</a:t>
            </a:r>
          </a:p>
          <a:p>
            <a:r>
              <a:rPr lang="ru-RU" dirty="0" smtClean="0"/>
              <a:t>Первая и последняя минута </a:t>
            </a:r>
            <a:r>
              <a:rPr lang="ru-RU" dirty="0" smtClean="0"/>
              <a:t>речей (защищенные минуты) отмечаются </a:t>
            </a:r>
            <a:r>
              <a:rPr lang="ru-RU" dirty="0" smtClean="0"/>
              <a:t>сигналами </a:t>
            </a:r>
            <a:r>
              <a:rPr lang="ru-RU" dirty="0" err="1" smtClean="0"/>
              <a:t>таймкиллера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Между этими сигналами допустимо задавать информационные запросы</a:t>
            </a:r>
          </a:p>
          <a:p>
            <a:r>
              <a:rPr lang="ru-RU" dirty="0" smtClean="0"/>
              <a:t>Заключительные речи – 4 минуты, без информационных запросов</a:t>
            </a:r>
          </a:p>
          <a:p>
            <a:r>
              <a:rPr lang="ru-RU" dirty="0" smtClean="0"/>
              <a:t>Общая продолжительность раунда – 56 минут</a:t>
            </a:r>
          </a:p>
          <a:p>
            <a:r>
              <a:rPr lang="ru-RU" dirty="0" smtClean="0"/>
              <a:t>Нет пауз между речами (тайм-аутов)</a:t>
            </a:r>
            <a:endParaRPr lang="ru-RU" dirty="0"/>
          </a:p>
        </p:txBody>
      </p:sp>
      <p:pic>
        <p:nvPicPr>
          <p:cNvPr id="7" name="Picture 6" descr="C:\Users\beaver.MUBIS\AppData\Local\Microsoft\Windows\Temporary Internet Files\Content.IE5\0JXMXEDV\MCj0433925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5214950"/>
            <a:ext cx="1214446" cy="1214446"/>
          </a:xfrm>
          <a:prstGeom prst="rect">
            <a:avLst/>
          </a:prstGeom>
          <a:noFill/>
        </p:spPr>
      </p:pic>
      <p:pic>
        <p:nvPicPr>
          <p:cNvPr id="8" name="Picture 9" descr="C:\Users\beaver.MUBIS\AppData\Local\Microsoft\Windows\Temporary Internet Files\Content.IE5\CUI47KMO\MCj0433934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2664" y="5214950"/>
            <a:ext cx="1285884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 время первых шести речей (но только не в заключительных), члены оппонирующей команды могут попросить разрешения и задать информационные вопросы, таким образом вставив замечание (комментарий, вопрос, реплику), на которое выступающий спикер должен незамедлительно ответить. Спикеры, задающие вопросы должны быть краткими и не превышать 15 секунд.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9536"/>
            <a:ext cx="8229600" cy="12192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Информационные запросы (</a:t>
            </a:r>
            <a:r>
              <a:rPr lang="ru-RU" b="1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Points</a:t>
            </a:r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of</a:t>
            </a:r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Information</a:t>
            </a:r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14" descr="C:\Users\beaver.MUBIS\AppData\Local\Microsoft\Windows\Temporary Internet Files\Content.IE5\CUI47KMO\MCj0432623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5143512"/>
            <a:ext cx="1214446" cy="1214446"/>
          </a:xfrm>
          <a:prstGeom prst="rect">
            <a:avLst/>
          </a:prstGeom>
          <a:noFill/>
        </p:spPr>
      </p:pic>
      <p:pic>
        <p:nvPicPr>
          <p:cNvPr id="6" name="Picture 8" descr="C:\Users\beaver.MUBIS\AppData\Local\Microsoft\Windows\Temporary Internet Files\Content.IE5\15GMY5VF\MCj0433813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5143512"/>
            <a:ext cx="1214446" cy="1214446"/>
          </a:xfrm>
          <a:prstGeom prst="rect">
            <a:avLst/>
          </a:prstGeom>
          <a:noFill/>
        </p:spPr>
      </p:pic>
      <p:sp>
        <p:nvSpPr>
          <p:cNvPr id="7" name="Стрелка вправо 6"/>
          <p:cNvSpPr/>
          <p:nvPr/>
        </p:nvSpPr>
        <p:spPr>
          <a:xfrm>
            <a:off x="2500298" y="5143512"/>
            <a:ext cx="4429156" cy="10715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12" descr="C:\Users\beaver.MUBIS\AppData\Local\Microsoft\Windows\Temporary Internet Files\Content.IE5\MBTAEGJ3\MCj04337930000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5143512"/>
            <a:ext cx="1285884" cy="12858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Информационные запросы могут быть: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уточняющими</a:t>
            </a:r>
            <a:r>
              <a:rPr lang="ru-RU" dirty="0" smtClean="0"/>
              <a:t> (если что-то непонятно в кейсе оппонентов);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атакующими</a:t>
            </a:r>
            <a:r>
              <a:rPr lang="ru-RU" dirty="0" smtClean="0"/>
              <a:t> (атака на аргументы оппонентов);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проясняющими</a:t>
            </a:r>
            <a:r>
              <a:rPr lang="ru-RU" dirty="0" smtClean="0"/>
              <a:t> (например, прояснение текущей ситуации по обсуждаемому вопросу (</a:t>
            </a:r>
            <a:r>
              <a:rPr lang="ru-RU" dirty="0" err="1" smtClean="0"/>
              <a:t>status</a:t>
            </a:r>
            <a:r>
              <a:rPr lang="ru-RU" dirty="0" smtClean="0"/>
              <a:t> </a:t>
            </a:r>
            <a:r>
              <a:rPr lang="ru-RU" dirty="0" err="1" smtClean="0"/>
              <a:t>quo</a:t>
            </a:r>
            <a:r>
              <a:rPr lang="ru-RU" dirty="0" smtClean="0"/>
              <a:t>);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логическими</a:t>
            </a:r>
            <a:r>
              <a:rPr lang="ru-RU" dirty="0" smtClean="0"/>
              <a:t> (выявляющие связь поддержек (фактов, статистики, иных доказательств) с аргументами</a:t>
            </a:r>
          </a:p>
          <a:p>
            <a:r>
              <a:rPr lang="ru-RU" dirty="0" smtClean="0"/>
              <a:t>Запросы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не должны задаваться </a:t>
            </a:r>
            <a:r>
              <a:rPr lang="ru-RU" dirty="0" smtClean="0"/>
              <a:t>во время первой и последней «защищённых» минут выступления первых, вторых и третьих спикеров, а также во время обеих четвёртых речей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Недопустима обструкция</a:t>
            </a:r>
            <a:r>
              <a:rPr lang="ru-RU" dirty="0" smtClean="0"/>
              <a:t>, то есть частые повторные запросы, задаваемые явно с целью сбить оппонента с мысли и тем самым прервать ход его </a:t>
            </a:r>
            <a:r>
              <a:rPr lang="ru-RU" dirty="0" smtClean="0"/>
              <a:t>выступления</a:t>
            </a: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2192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Правила работы с информационными запросами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Выступающий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спикер является «хозяином времени»</a:t>
            </a:r>
            <a:r>
              <a:rPr lang="ru-RU" dirty="0" smtClean="0"/>
              <a:t>: он может принять или отклонить запрос. Выступающий спикер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не обязан принимать все информационные вопросы</a:t>
            </a:r>
            <a:r>
              <a:rPr lang="ru-RU" dirty="0" smtClean="0"/>
              <a:t>, разрешение на которые у него просят, но если он/она не примет ни одного — это будет негативно оценено судьями. В среднем,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спикер должен принять 2-3 информационных запроса за речь</a:t>
            </a:r>
            <a:r>
              <a:rPr lang="ru-RU" dirty="0" smtClean="0"/>
              <a:t>, не больше и не меньше.  Основное правило каждого спикера: «Два задать, два принять</a:t>
            </a:r>
            <a:r>
              <a:rPr lang="ru-RU" dirty="0" smtClean="0"/>
              <a:t>». За соблюдением регламента следит, как правило, </a:t>
            </a:r>
            <a:r>
              <a:rPr lang="ru-RU" dirty="0" err="1" smtClean="0"/>
              <a:t>таймкиллер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21429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 fontScale="90000"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1" i="0" u="none" strike="noStrike" kern="1200" cap="none" spc="0" normalizeH="0" baseline="0" noProof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Правила работы с информационными запросами</a:t>
            </a:r>
            <a:endParaRPr kumimoji="0" lang="ru-RU" sz="4200" b="1" i="0" u="none" strike="noStrike" kern="1200" cap="none" spc="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C:\Users\beaver.MUBIS\AppData\Local\Microsoft\Windows\Temporary Internet Files\Content.IE5\MBTAEGJ3\MCj0433793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44" y="4857760"/>
            <a:ext cx="1643058" cy="1643058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подготовиться к дебатам и что </a:t>
            </a:r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такое «кейс»?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«Кейс» – система аргументов утверждения / отрицания, которая будет реализовываться командой в ходе дебатов;</a:t>
            </a:r>
          </a:p>
          <a:p>
            <a:r>
              <a:rPr lang="ru-RU" dirty="0" smtClean="0"/>
              <a:t>Ясный, четкий, стратегически продуманный утверждающий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кейс имеет особую важность</a:t>
            </a:r>
            <a:r>
              <a:rPr lang="ru-RU" dirty="0" smtClean="0"/>
              <a:t>, т.к. на нем держится структура дебатов</a:t>
            </a:r>
          </a:p>
          <a:p>
            <a:r>
              <a:rPr lang="ru-RU" dirty="0" smtClean="0"/>
              <a:t>Кейс должен адекватно представлять позицию команды и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содержать обоснование позиции в отношении темы и стратегии обоснования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этой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позиции.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Структура кейса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976306"/>
          </a:xfrm>
        </p:spPr>
        <p:txBody>
          <a:bodyPr/>
          <a:lstStyle/>
          <a:p>
            <a:r>
              <a:rPr lang="ru-RU" dirty="0" smtClean="0"/>
              <a:t>Для удобства кейс можно представить, как «пирамиду»: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357158" y="2428868"/>
            <a:ext cx="5786478" cy="38576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000232" y="3181649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Тема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000232" y="3681715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А</a:t>
            </a:r>
            <a:r>
              <a:rPr lang="ru-RU" sz="2400" b="1" dirty="0" smtClean="0"/>
              <a:t>ктуальность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643042" y="4181781"/>
            <a:ext cx="3214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Определения 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643042" y="4681847"/>
            <a:ext cx="3214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Критерий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643042" y="5214950"/>
            <a:ext cx="3214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А</a:t>
            </a:r>
            <a:r>
              <a:rPr lang="ru-RU" sz="2400" b="1" dirty="0" smtClean="0"/>
              <a:t>ргументы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857224" y="5681979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Доказательства и примеры 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500694" y="4181781"/>
            <a:ext cx="3214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ym typeface="Wingdings"/>
              </a:rPr>
              <a:t></a:t>
            </a:r>
            <a:r>
              <a:rPr lang="ru-RU" sz="2400" b="1" dirty="0" smtClean="0"/>
              <a:t> 	Линия атаки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500694" y="4681847"/>
            <a:ext cx="3214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ym typeface="Wingdings"/>
              </a:rPr>
              <a:t></a:t>
            </a:r>
            <a:r>
              <a:rPr lang="ru-RU" sz="2400" b="1" dirty="0" smtClean="0"/>
              <a:t> 	Линия атаки</a:t>
            </a:r>
            <a:endParaRPr lang="ru-RU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500694" y="5214950"/>
            <a:ext cx="3214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ym typeface="Wingdings"/>
              </a:rPr>
              <a:t></a:t>
            </a:r>
            <a:r>
              <a:rPr lang="ru-RU" sz="2400" b="1" dirty="0" smtClean="0"/>
              <a:t> 	Линия атаки</a:t>
            </a:r>
            <a:endParaRPr lang="ru-RU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500694" y="5681979"/>
            <a:ext cx="3214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ym typeface="Wingdings"/>
              </a:rPr>
              <a:t></a:t>
            </a:r>
            <a:r>
              <a:rPr lang="ru-RU" sz="2400" b="1" dirty="0" smtClean="0"/>
              <a:t> 	Линия атаки</a:t>
            </a:r>
            <a:endParaRPr lang="ru-RU" sz="2400" b="1" dirty="0"/>
          </a:p>
        </p:txBody>
      </p:sp>
      <p:pic>
        <p:nvPicPr>
          <p:cNvPr id="21" name="Picture 14" descr="C:\Users\beaver.MUBIS\AppData\Local\Microsoft\Windows\Temporary Internet Files\Content.IE5\CUI47KMO\MCj0432623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00438"/>
            <a:ext cx="785818" cy="785818"/>
          </a:xfrm>
          <a:prstGeom prst="rect">
            <a:avLst/>
          </a:prstGeom>
          <a:noFill/>
        </p:spPr>
      </p:pic>
      <p:pic>
        <p:nvPicPr>
          <p:cNvPr id="22" name="Picture 14" descr="C:\Users\beaver.MUBIS\AppData\Local\Microsoft\Windows\Temporary Internet Files\Content.IE5\CUI47KMO\MCj0432623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500438"/>
            <a:ext cx="785818" cy="785818"/>
          </a:xfrm>
          <a:prstGeom prst="rect">
            <a:avLst/>
          </a:prstGeom>
          <a:noFill/>
        </p:spPr>
      </p:pic>
      <p:pic>
        <p:nvPicPr>
          <p:cNvPr id="23" name="Picture 14" descr="C:\Users\beaver.MUBIS\AppData\Local\Microsoft\Windows\Temporary Internet Files\Content.IE5\CUI47KMO\MCj0432623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786058"/>
            <a:ext cx="785818" cy="785818"/>
          </a:xfrm>
          <a:prstGeom prst="rect">
            <a:avLst/>
          </a:prstGeom>
          <a:noFill/>
        </p:spPr>
      </p:pic>
      <p:pic>
        <p:nvPicPr>
          <p:cNvPr id="24" name="Picture 4" descr="C:\Users\beaver.MUBIS\AppData\Local\Microsoft\Windows\Temporary Internet Files\Content.IE5\15GMY5VF\MCj0432624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3357562"/>
            <a:ext cx="785818" cy="785818"/>
          </a:xfrm>
          <a:prstGeom prst="rect">
            <a:avLst/>
          </a:prstGeom>
          <a:noFill/>
        </p:spPr>
      </p:pic>
      <p:pic>
        <p:nvPicPr>
          <p:cNvPr id="25" name="Picture 4" descr="C:\Users\beaver.MUBIS\AppData\Local\Microsoft\Windows\Temporary Internet Files\Content.IE5\15GMY5VF\MCj0432624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3357562"/>
            <a:ext cx="785818" cy="785818"/>
          </a:xfrm>
          <a:prstGeom prst="rect">
            <a:avLst/>
          </a:prstGeom>
          <a:noFill/>
        </p:spPr>
      </p:pic>
      <p:pic>
        <p:nvPicPr>
          <p:cNvPr id="26" name="Picture 4" descr="C:\Users\beaver.MUBIS\AppData\Local\Microsoft\Windows\Temporary Internet Files\Content.IE5\15GMY5VF\MCj0432624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48" y="3357562"/>
            <a:ext cx="785818" cy="785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C:\Users\beaver.MUBIS\AppData\Local\Microsoft\Windows\Temporary Internet Files\Content.IE5\MBTAEGJ3\MCj0433793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32" y="4572008"/>
            <a:ext cx="1928810" cy="192881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Ценностный кейс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Интерпретация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темы</a:t>
            </a:r>
            <a:r>
              <a:rPr lang="ru-RU" dirty="0" smtClean="0"/>
              <a:t> и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определение понятий</a:t>
            </a:r>
            <a:r>
              <a:rPr lang="ru-RU" dirty="0" smtClean="0"/>
              <a:t>: параметры дебатов, о чем будем спорить?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Критерий (командная задача)</a:t>
            </a:r>
            <a:r>
              <a:rPr lang="ru-RU" dirty="0" smtClean="0"/>
              <a:t>: высшая цель или ценность, которую Вы стремитесь защитить или что Вы хотите доказать?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Аргументы </a:t>
            </a:r>
            <a:r>
              <a:rPr lang="ru-RU" dirty="0" smtClean="0"/>
              <a:t>в </a:t>
            </a:r>
            <a:r>
              <a:rPr lang="ru-RU" dirty="0" smtClean="0"/>
              <a:t>поддержку Темы и  Критерия. «Почему это так?»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Доказательства</a:t>
            </a:r>
            <a:r>
              <a:rPr lang="ru-RU" dirty="0" smtClean="0"/>
              <a:t> и </a:t>
            </a:r>
            <a:r>
              <a:rPr lang="ru-RU" dirty="0" smtClean="0"/>
              <a:t>примеры: </a:t>
            </a:r>
            <a:br>
              <a:rPr lang="ru-RU" dirty="0" smtClean="0"/>
            </a:br>
            <a:r>
              <a:rPr lang="ru-RU" dirty="0" smtClean="0"/>
              <a:t>Факты</a:t>
            </a:r>
            <a:r>
              <a:rPr lang="ru-RU" dirty="0" smtClean="0"/>
              <a:t>, примеры, мнения экспертов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трелка углом вверх 12"/>
          <p:cNvSpPr/>
          <p:nvPr/>
        </p:nvSpPr>
        <p:spPr>
          <a:xfrm rot="10800000" flipH="1">
            <a:off x="6500826" y="2214554"/>
            <a:ext cx="1000132" cy="135732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Критерий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28860" y="1571612"/>
            <a:ext cx="4071966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Критерий – это…</a:t>
            </a:r>
            <a:endParaRPr lang="ru-RU" sz="32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57224" y="3571876"/>
            <a:ext cx="2928958" cy="250033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ЦЕЛЬ</a:t>
            </a:r>
          </a:p>
          <a:p>
            <a:pPr algn="ctr"/>
            <a:endParaRPr lang="ru-RU" dirty="0"/>
          </a:p>
          <a:p>
            <a:pPr algn="ctr"/>
            <a:r>
              <a:rPr lang="ru-RU" dirty="0" smtClean="0"/>
              <a:t>Почему команда защищает или опровергает данную тему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357818" y="3571876"/>
            <a:ext cx="2928958" cy="250033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ЦЕННОСТЬ</a:t>
            </a:r>
          </a:p>
          <a:p>
            <a:pPr algn="ctr"/>
            <a:endParaRPr lang="ru-RU" dirty="0"/>
          </a:p>
          <a:p>
            <a:pPr algn="ctr"/>
            <a:r>
              <a:rPr lang="ru-RU" dirty="0" smtClean="0"/>
              <a:t>Что для команды является ценным при утверждении (опровержении) темы</a:t>
            </a:r>
            <a:endParaRPr lang="ru-RU" dirty="0"/>
          </a:p>
        </p:txBody>
      </p:sp>
      <p:sp>
        <p:nvSpPr>
          <p:cNvPr id="12" name="Стрелка углом вверх 11"/>
          <p:cNvSpPr/>
          <p:nvPr/>
        </p:nvSpPr>
        <p:spPr>
          <a:xfrm rot="10800000">
            <a:off x="1428728" y="2214554"/>
            <a:ext cx="1000132" cy="135732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Структура кейса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071802" y="2428868"/>
            <a:ext cx="2928958" cy="6905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Критерий</a:t>
            </a:r>
            <a:endParaRPr lang="ru-RU" sz="24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34" y="3714752"/>
            <a:ext cx="2286016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Аргумент 1</a:t>
            </a:r>
          </a:p>
          <a:p>
            <a:pPr algn="ctr"/>
            <a:r>
              <a:rPr lang="ru-RU" b="1" dirty="0" smtClean="0"/>
              <a:t>(Политический)</a:t>
            </a:r>
            <a:endParaRPr lang="ru-RU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57554" y="3714752"/>
            <a:ext cx="2357454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Аргумент 2</a:t>
            </a:r>
          </a:p>
          <a:p>
            <a:pPr algn="ctr"/>
            <a:r>
              <a:rPr lang="ru-RU" b="1" dirty="0" smtClean="0"/>
              <a:t>(Экономический)</a:t>
            </a:r>
            <a:endParaRPr lang="ru-RU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286512" y="3714752"/>
            <a:ext cx="2286016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Аргумент 3</a:t>
            </a:r>
          </a:p>
          <a:p>
            <a:pPr algn="ctr"/>
            <a:r>
              <a:rPr lang="ru-RU" b="1" dirty="0" smtClean="0"/>
              <a:t>(Социальный)</a:t>
            </a:r>
            <a:endParaRPr lang="ru-RU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0034" y="5357826"/>
            <a:ext cx="1071570" cy="10001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Факт</a:t>
            </a:r>
            <a:endParaRPr lang="ru-RU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714480" y="5357826"/>
            <a:ext cx="1071570" cy="10001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Факт</a:t>
            </a:r>
            <a:endParaRPr lang="ru-RU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357554" y="5357826"/>
            <a:ext cx="1071570" cy="10001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Факт</a:t>
            </a:r>
            <a:endParaRPr lang="ru-RU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643438" y="5357826"/>
            <a:ext cx="1071570" cy="10001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Факт</a:t>
            </a:r>
            <a:endParaRPr lang="ru-RU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286512" y="5357826"/>
            <a:ext cx="1071570" cy="10001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Факт</a:t>
            </a:r>
            <a:endParaRPr lang="ru-RU" b="1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500958" y="5357826"/>
            <a:ext cx="1071570" cy="10001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Факт</a:t>
            </a:r>
            <a:endParaRPr lang="ru-RU" b="1" dirty="0"/>
          </a:p>
        </p:txBody>
      </p:sp>
      <p:cxnSp>
        <p:nvCxnSpPr>
          <p:cNvPr id="19" name="Соединительная линия уступом 18"/>
          <p:cNvCxnSpPr>
            <a:stCxn id="5" idx="2"/>
            <a:endCxn id="6" idx="0"/>
          </p:cNvCxnSpPr>
          <p:nvPr/>
        </p:nvCxnSpPr>
        <p:spPr>
          <a:xfrm rot="5400000">
            <a:off x="2792013" y="1970484"/>
            <a:ext cx="595298" cy="2893239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Соединительная линия уступом 20"/>
          <p:cNvCxnSpPr>
            <a:stCxn id="5" idx="2"/>
            <a:endCxn id="7" idx="0"/>
          </p:cNvCxnSpPr>
          <p:nvPr/>
        </p:nvCxnSpPr>
        <p:spPr>
          <a:xfrm rot="5400000">
            <a:off x="4238632" y="3417103"/>
            <a:ext cx="595298" cy="158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Соединительная линия уступом 24"/>
          <p:cNvCxnSpPr>
            <a:stCxn id="5" idx="2"/>
            <a:endCxn id="8" idx="0"/>
          </p:cNvCxnSpPr>
          <p:nvPr/>
        </p:nvCxnSpPr>
        <p:spPr>
          <a:xfrm rot="16200000" flipH="1">
            <a:off x="5685251" y="1970483"/>
            <a:ext cx="595298" cy="2893239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Соединительная линия уступом 26"/>
          <p:cNvCxnSpPr>
            <a:stCxn id="6" idx="2"/>
            <a:endCxn id="9" idx="0"/>
          </p:cNvCxnSpPr>
          <p:nvPr/>
        </p:nvCxnSpPr>
        <p:spPr>
          <a:xfrm rot="5400000">
            <a:off x="1017960" y="4732744"/>
            <a:ext cx="642942" cy="607223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Соединительная линия уступом 28"/>
          <p:cNvCxnSpPr>
            <a:stCxn id="6" idx="2"/>
            <a:endCxn id="10" idx="0"/>
          </p:cNvCxnSpPr>
          <p:nvPr/>
        </p:nvCxnSpPr>
        <p:spPr>
          <a:xfrm rot="16200000" flipH="1">
            <a:off x="1625182" y="4732743"/>
            <a:ext cx="642942" cy="607223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Соединительная линия уступом 29"/>
          <p:cNvCxnSpPr/>
          <p:nvPr/>
        </p:nvCxnSpPr>
        <p:spPr>
          <a:xfrm rot="5400000">
            <a:off x="3875481" y="4732745"/>
            <a:ext cx="642942" cy="607223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Соединительная линия уступом 30"/>
          <p:cNvCxnSpPr/>
          <p:nvPr/>
        </p:nvCxnSpPr>
        <p:spPr>
          <a:xfrm rot="16200000" flipH="1">
            <a:off x="4482703" y="4732744"/>
            <a:ext cx="642942" cy="607223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Соединительная линия уступом 31"/>
          <p:cNvCxnSpPr/>
          <p:nvPr/>
        </p:nvCxnSpPr>
        <p:spPr>
          <a:xfrm rot="5400000">
            <a:off x="6733001" y="4732746"/>
            <a:ext cx="642942" cy="607223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Соединительная линия уступом 32"/>
          <p:cNvCxnSpPr/>
          <p:nvPr/>
        </p:nvCxnSpPr>
        <p:spPr>
          <a:xfrm rot="16200000" flipH="1">
            <a:off x="7340223" y="4732745"/>
            <a:ext cx="642942" cy="607223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Скругленный прямоугольник 35"/>
          <p:cNvSpPr/>
          <p:nvPr/>
        </p:nvSpPr>
        <p:spPr>
          <a:xfrm>
            <a:off x="3071802" y="1500174"/>
            <a:ext cx="2928958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Тема</a:t>
            </a:r>
            <a:endParaRPr lang="ru-RU" sz="3200" b="1" dirty="0"/>
          </a:p>
        </p:txBody>
      </p:sp>
      <p:cxnSp>
        <p:nvCxnSpPr>
          <p:cNvPr id="45" name="Прямая соединительная линия 44"/>
          <p:cNvCxnSpPr>
            <a:stCxn id="36" idx="2"/>
            <a:endCxn id="5" idx="0"/>
          </p:cNvCxnSpPr>
          <p:nvPr/>
        </p:nvCxnSpPr>
        <p:spPr>
          <a:xfrm rot="5400000">
            <a:off x="4429124" y="2321711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58"/>
            <a:ext cx="8229600" cy="45720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 формальном состязании по дебатам существуют особые правила ведения дискуссии, принятия решения о победившей/проигравшей стороне, а также процедуры/формат проведения. Неформальные дебаты это более обычное явление, но качество и глубина дебатов улучшается с помощью обладания специальных знаний, умений и навыков ведения дебатов. Совещательные органы (парламенты, законодательные собрания) и собрания всех видов вовлечены в процесс дебатов.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Результаты дебатов могут подводить при помощи голосования зрителей или судей или их сочетанием. </a:t>
            </a:r>
            <a:r>
              <a:rPr lang="ru-RU" dirty="0" smtClean="0"/>
              <a:t>Формальные дебаты между кандидатами на выборные должности, как например, дебаты между лидерами партий или дебаты между кандидатами на пост президента — являются обычной процедурой в демократическом государстве.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0974"/>
            <a:ext cx="8229600" cy="12192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Формализация спора – </a:t>
            </a:r>
            <a:b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демократический признак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Структура аргумента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143536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ЗАЯВЛЕНИЕ</a:t>
            </a:r>
            <a:r>
              <a:rPr lang="ru-RU" dirty="0" smtClean="0"/>
              <a:t>: «Атомная энергия полезна для окружающей среды»</a:t>
            </a:r>
          </a:p>
          <a:p>
            <a:r>
              <a:rPr lang="ru-RU" b="1" u="sng" dirty="0" smtClean="0">
                <a:solidFill>
                  <a:schemeClr val="tx2">
                    <a:lumMod val="50000"/>
                  </a:schemeClr>
                </a:solidFill>
              </a:rPr>
              <a:t>ОБЪЯСНЕНИЕ</a:t>
            </a:r>
            <a:r>
              <a:rPr lang="ru-RU" dirty="0" smtClean="0"/>
              <a:t>: «Ядерная энергия не производит СО2, в отличие от ископаемых видов топлива. СО2 приводит к глобальному потеплению, поэтому мы должны сокращать его выбросы. Поэтому атомная энергия более полезна для окружающей среды».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ИЛЛЮСТРАЦИЯ</a:t>
            </a:r>
            <a:r>
              <a:rPr lang="ru-RU" dirty="0" smtClean="0"/>
              <a:t>: «Страны мира, например Франция, которые используют атомную энергию, гораздо в большей степени соблюдают обязательства по сокращению выбросов СО2, по Киотскому протоколу, чем Германия, которая не использует атомную энергетику».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ВЫВОД</a:t>
            </a:r>
            <a:r>
              <a:rPr lang="ru-RU" dirty="0" smtClean="0"/>
              <a:t>: «Вследствие  безвредности, мир должен увеличить использование атомной энергии».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Речь У1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Вступление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Интерпретация темы </a:t>
            </a:r>
            <a:r>
              <a:rPr lang="ru-RU" sz="3600" dirty="0" smtClean="0"/>
              <a:t>(актуальность, определения</a:t>
            </a:r>
            <a:r>
              <a:rPr lang="ru-RU" sz="36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Модель (если есть)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Командная линия (критерий)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Аргументы утверждения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Заключение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такое модель?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Модель – расширение </a:t>
            </a:r>
            <a:r>
              <a:rPr lang="ru-RU" dirty="0" smtClean="0"/>
              <a:t>определений (интерпретации) </a:t>
            </a:r>
            <a:r>
              <a:rPr lang="ru-RU" dirty="0" smtClean="0"/>
              <a:t>с целью прояснить занимаемую позицию и тему дебатов</a:t>
            </a:r>
          </a:p>
          <a:p>
            <a:r>
              <a:rPr lang="ru-RU" dirty="0" smtClean="0"/>
              <a:t>Модель отвечает на 4 вопроса: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Кто, Что, Когда и Где</a:t>
            </a:r>
            <a:r>
              <a:rPr lang="ru-RU" dirty="0" smtClean="0"/>
              <a:t>. Хорошая модель создает больший контекст и проясняет дебаты. Цель: уйти от спора по реализации плана и спорить о самом плане в целом.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Модель должна быть полностью изложена в первой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речи!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3870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Россия должна ввести налог на выбросы углерода: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Правительство РФ вводит налог 1200 рублей на каждую тонну углерода, которую производят корпорации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Собранные средства вернутся обратно в форме субсидий и грантов тем корпорациям, которые инвестируют в биоэнергетику и технологии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Каждый год налог будет увеличиваться на 150 рублей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Налог вступит в действие в 2010 году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2022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Пример модели по теме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У1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85% - конструктивный материал (обычно </a:t>
            </a:r>
            <a:r>
              <a:rPr lang="ru-RU" dirty="0" smtClean="0"/>
              <a:t>2-3 </a:t>
            </a:r>
            <a:r>
              <a:rPr lang="ru-RU" dirty="0" smtClean="0"/>
              <a:t>аргумента)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Из 8-минутной речи: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00:00 – 01:00 – Вступление и интерпретация темы</a:t>
            </a:r>
          </a:p>
          <a:p>
            <a:pPr>
              <a:buNone/>
            </a:pPr>
            <a:r>
              <a:rPr lang="ru-RU" dirty="0" smtClean="0"/>
              <a:t>01:00 – 04:00 – Первый конструктивный аргумент</a:t>
            </a:r>
          </a:p>
          <a:p>
            <a:pPr>
              <a:buNone/>
            </a:pPr>
            <a:r>
              <a:rPr lang="ru-RU" dirty="0" smtClean="0"/>
              <a:t>04:00 – 07:00 – Второй конструктивный аргумент</a:t>
            </a:r>
          </a:p>
          <a:p>
            <a:pPr>
              <a:buNone/>
            </a:pPr>
            <a:r>
              <a:rPr lang="ru-RU" dirty="0" smtClean="0"/>
              <a:t>07:00 – 08:00 – Краткое заключение и выводы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Речь О1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5072098"/>
          </a:xfrm>
        </p:spPr>
        <p:txBody>
          <a:bodyPr>
            <a:normAutofit fontScale="6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Вступление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Альтернативная модель (если нужно</a:t>
            </a:r>
            <a:r>
              <a:rPr lang="ru-RU" sz="3600" dirty="0" smtClean="0"/>
              <a:t>) </a:t>
            </a:r>
            <a:endParaRPr lang="ru-RU" sz="36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Разделение </a:t>
            </a:r>
            <a:r>
              <a:rPr lang="ru-RU" sz="3600" dirty="0" smtClean="0"/>
              <a:t>аргументов (если нужно)</a:t>
            </a:r>
            <a:endParaRPr lang="ru-RU" sz="36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Если необходимо, атаковать интерпретацию</a:t>
            </a:r>
          </a:p>
          <a:p>
            <a:pPr marL="880110" lvl="1" indent="-514350">
              <a:buFont typeface="+mj-lt"/>
              <a:buAutoNum type="arabicPeriod"/>
            </a:pPr>
            <a:r>
              <a:rPr lang="ru-RU" sz="3400" dirty="0" smtClean="0"/>
              <a:t>Большинство команд соглашается с интерпретацией  (нет пространственного, временного сужения);</a:t>
            </a:r>
          </a:p>
          <a:p>
            <a:pPr marL="880110" lvl="1" indent="-514350">
              <a:buFont typeface="+mj-lt"/>
              <a:buAutoNum type="arabicPeriod"/>
            </a:pPr>
            <a:r>
              <a:rPr lang="ru-RU" sz="3400" dirty="0" smtClean="0"/>
              <a:t>Может атаковать определения основных понятий, если это необоснованно</a:t>
            </a:r>
          </a:p>
          <a:p>
            <a:pPr marL="880110" lvl="1" indent="-514350">
              <a:buFont typeface="+mj-lt"/>
              <a:buAutoNum type="arabicPeriod"/>
            </a:pPr>
            <a:r>
              <a:rPr lang="ru-RU" sz="3400" dirty="0" smtClean="0"/>
              <a:t>Если это происходит, судьи решают, чьи определения более обоснованы (у утверждения еще есть шанс выиграть)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Командная линия </a:t>
            </a:r>
            <a:r>
              <a:rPr lang="ru-RU" sz="3600" dirty="0" smtClean="0"/>
              <a:t>(критерий) отрицания</a:t>
            </a:r>
            <a:endParaRPr lang="ru-RU" sz="36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Опровержение аргументов оппонентов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Выдвижение своих аргументов против темы дебатов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Заключение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О1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75% - конструктивный материал (обычно 2 аргумента)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Из 8-минутной речи: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00:00 – 02:00 – Опровержение</a:t>
            </a:r>
          </a:p>
          <a:p>
            <a:pPr>
              <a:buNone/>
            </a:pPr>
            <a:r>
              <a:rPr lang="ru-RU" dirty="0" smtClean="0"/>
              <a:t>01:00 – 05:00 – Первый конструктивный аргумент</a:t>
            </a:r>
          </a:p>
          <a:p>
            <a:pPr>
              <a:buNone/>
            </a:pPr>
            <a:r>
              <a:rPr lang="ru-RU" dirty="0" smtClean="0"/>
              <a:t>05:00 – 07:30 – Второй конструктивный аргумент</a:t>
            </a:r>
          </a:p>
          <a:p>
            <a:pPr>
              <a:buNone/>
            </a:pPr>
            <a:r>
              <a:rPr lang="ru-RU" dirty="0" smtClean="0"/>
              <a:t>07:30 – 08:00 – Краткое заключение и выводы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Речь У2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Резюме: о чем мы спорим, и о чем буду говорить 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Опровержение конструктивного аргумента отрицания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Введение своего нового аргумента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Заключение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Речь О2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507209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Резюме: о чем мы спорим, и о чем буду говорить 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Опровержение нового конструктивного аргумента утверждения и аргументов У1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Введение своего нового аргумента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Заключение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Речь У3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Резюме: о чем мы спорим, и о чем буду говорить 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Опровержение конструктивного аргумента отрицания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Ответ на возражение и восстановление своих аргументов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Заключение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Диалог – ранняя форма </a:t>
            </a:r>
            <a:br>
              <a:rPr lang="ru-RU" dirty="0" smtClean="0"/>
            </a:br>
            <a:r>
              <a:rPr lang="ru-RU" dirty="0" smtClean="0"/>
              <a:t>речевой коммуникации</a:t>
            </a:r>
          </a:p>
          <a:p>
            <a:r>
              <a:rPr lang="ru-RU" dirty="0" smtClean="0"/>
              <a:t>Спор – вид диалога, способ </a:t>
            </a:r>
            <a:br>
              <a:rPr lang="ru-RU" dirty="0" smtClean="0"/>
            </a:br>
            <a:r>
              <a:rPr lang="ru-RU" dirty="0" smtClean="0"/>
              <a:t>выяснения истины, </a:t>
            </a:r>
            <a:br>
              <a:rPr lang="ru-RU" dirty="0" smtClean="0"/>
            </a:br>
            <a:r>
              <a:rPr lang="ru-RU" dirty="0" smtClean="0"/>
              <a:t>столкновения мнений для </a:t>
            </a:r>
            <a:br>
              <a:rPr lang="ru-RU" dirty="0" smtClean="0"/>
            </a:br>
            <a:r>
              <a:rPr lang="ru-RU" dirty="0" smtClean="0"/>
              <a:t>выработки объективного знания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000132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Древняя история дебатов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14348" y="4857760"/>
            <a:ext cx="2143140" cy="107157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АНТИЧНОСТЬ</a:t>
            </a:r>
          </a:p>
          <a:p>
            <a:pPr algn="ctr"/>
            <a:endParaRPr lang="ru-RU" dirty="0"/>
          </a:p>
          <a:p>
            <a:pPr algn="ctr"/>
            <a:r>
              <a:rPr lang="ru-RU" sz="1400" dirty="0" smtClean="0"/>
              <a:t>Сократ, Платон, </a:t>
            </a:r>
            <a:r>
              <a:rPr lang="en-US" sz="1400" dirty="0" smtClean="0"/>
              <a:t>etc…</a:t>
            </a:r>
            <a:endParaRPr lang="ru-RU" sz="1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428992" y="4857760"/>
            <a:ext cx="2143140" cy="107157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СРЕДНЕВЕКОВЬЕ</a:t>
            </a:r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ru-RU" sz="1400" dirty="0"/>
              <a:t>Т</a:t>
            </a:r>
            <a:r>
              <a:rPr lang="ru-RU" sz="1400" dirty="0" smtClean="0"/>
              <a:t>еологические дебаты</a:t>
            </a:r>
            <a:endParaRPr lang="ru-RU" sz="1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143636" y="4857760"/>
            <a:ext cx="2143140" cy="107157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НОВОЕ ВРЕМЯ</a:t>
            </a:r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ru-RU" sz="1400" dirty="0" smtClean="0"/>
              <a:t>Мнение большинства</a:t>
            </a:r>
            <a:endParaRPr lang="ru-RU" sz="1400" dirty="0"/>
          </a:p>
        </p:txBody>
      </p:sp>
      <p:sp>
        <p:nvSpPr>
          <p:cNvPr id="29" name="Стрелка вправо 28"/>
          <p:cNvSpPr/>
          <p:nvPr/>
        </p:nvSpPr>
        <p:spPr>
          <a:xfrm>
            <a:off x="3000364" y="4929198"/>
            <a:ext cx="285752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право 29"/>
          <p:cNvSpPr/>
          <p:nvPr/>
        </p:nvSpPr>
        <p:spPr>
          <a:xfrm>
            <a:off x="5715008" y="4929198"/>
            <a:ext cx="285752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Picture 6" descr="C:\Users\beaver.MUBIS\AppData\Local\Microsoft\Windows\Temporary Internet Files\Content.IE5\0JXMXEDV\MCj0433925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142984"/>
            <a:ext cx="1357322" cy="1357322"/>
          </a:xfrm>
          <a:prstGeom prst="rect">
            <a:avLst/>
          </a:prstGeom>
          <a:noFill/>
        </p:spPr>
      </p:pic>
      <p:pic>
        <p:nvPicPr>
          <p:cNvPr id="32" name="Picture 9" descr="C:\Users\beaver.MUBIS\AppData\Local\Microsoft\Windows\Temporary Internet Files\Content.IE5\CUI47KMO\MCj0433934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2357430"/>
            <a:ext cx="1500198" cy="1500198"/>
          </a:xfrm>
          <a:prstGeom prst="rect">
            <a:avLst/>
          </a:prstGeom>
          <a:noFill/>
        </p:spPr>
      </p:pic>
      <p:sp>
        <p:nvSpPr>
          <p:cNvPr id="33" name="Пятно 1 32"/>
          <p:cNvSpPr/>
          <p:nvPr/>
        </p:nvSpPr>
        <p:spPr>
          <a:xfrm>
            <a:off x="6929454" y="1928802"/>
            <a:ext cx="1214446" cy="928694"/>
          </a:xfrm>
          <a:prstGeom prst="irregularSeal1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?!!?!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Речь О3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507209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Резюме: о чем мы спорим, и о чем буду говорить 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Опровержение конструктивных аргументов утверждения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Ответ на возражение и восстановление своих аргументов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Заключение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Речь О1 или О2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Анализ игры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Выделение областей столкновения мнений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Объяснение, почему отрицание выиграло дебаты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Эффектное заключение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Речь У1 или У2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507209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Анализ игры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Выделение областей столкновения мнений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Объяснение, почему утверждение выиграло дебаты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Эффектное заключение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44"/>
            <a:ext cx="8229600" cy="457200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Всемирный формат школьных дебатов предусматривает дополнительную речь от каждой команды, называемой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последним словом </a:t>
            </a:r>
            <a:r>
              <a:rPr lang="ru-RU" b="1" dirty="0" smtClean="0"/>
              <a:t>(</a:t>
            </a:r>
            <a:r>
              <a:rPr lang="ru-RU" b="1" dirty="0" err="1" smtClean="0"/>
              <a:t>reply</a:t>
            </a:r>
            <a:r>
              <a:rPr lang="ru-RU" b="1" dirty="0" smtClean="0"/>
              <a:t> </a:t>
            </a:r>
            <a:r>
              <a:rPr lang="ru-RU" b="1" dirty="0" err="1" smtClean="0"/>
              <a:t>speech</a:t>
            </a:r>
            <a:r>
              <a:rPr lang="ru-RU" b="1" dirty="0" smtClean="0"/>
              <a:t>)</a:t>
            </a:r>
            <a:r>
              <a:rPr lang="ru-RU" dirty="0" smtClean="0"/>
              <a:t> (иногда говорят «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право на ответное слово </a:t>
            </a:r>
            <a:r>
              <a:rPr lang="ru-RU" dirty="0" smtClean="0"/>
              <a:t>("</a:t>
            </a:r>
            <a:r>
              <a:rPr lang="ru-RU" dirty="0" err="1" smtClean="0"/>
              <a:t>right</a:t>
            </a:r>
            <a:r>
              <a:rPr lang="ru-RU" dirty="0" smtClean="0"/>
              <a:t> </a:t>
            </a:r>
            <a:r>
              <a:rPr lang="ru-RU" dirty="0" err="1" smtClean="0"/>
              <a:t>of</a:t>
            </a:r>
            <a:r>
              <a:rPr lang="ru-RU" dirty="0" smtClean="0"/>
              <a:t> </a:t>
            </a:r>
            <a:r>
              <a:rPr lang="ru-RU" dirty="0" err="1" smtClean="0"/>
              <a:t>reply</a:t>
            </a:r>
            <a:r>
              <a:rPr lang="ru-RU" dirty="0" smtClean="0"/>
              <a:t>")). Эту короткую, 4-х минутную речь произносит первый или второй спикер каждой из команд (чаще всего первый), причем в обратном порядке по сравнению с остальными речами в дебатах (то есть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сторона отрицания первой начинает эту заключительную речь</a:t>
            </a:r>
            <a:r>
              <a:rPr lang="ru-RU" dirty="0" smtClean="0"/>
              <a:t>, после чего выступает сторона Утверждения и завершает все дебаты). Задача спикеров, произносящих «последнее слово» заключается в том, чтобы:</a:t>
            </a:r>
          </a:p>
          <a:p>
            <a:pPr lvl="1"/>
            <a:r>
              <a:rPr lang="ru-RU" dirty="0" smtClean="0"/>
              <a:t>Обозначить одну или более областей столкновения мнения, вокруг которых проходили дебаты (предмет спора);</a:t>
            </a:r>
          </a:p>
          <a:p>
            <a:pPr lvl="1"/>
            <a:r>
              <a:rPr lang="ru-RU" dirty="0" smtClean="0"/>
              <a:t>Оценить ход проведения дебатов;</a:t>
            </a:r>
          </a:p>
          <a:p>
            <a:pPr lvl="1"/>
            <a:r>
              <a:rPr lang="ru-RU" dirty="0" smtClean="0"/>
              <a:t>Объяснить причины, по которым своя команда выиграла раунд.</a:t>
            </a:r>
          </a:p>
          <a:p>
            <a:pPr lvl="1"/>
            <a:r>
              <a:rPr lang="ru-RU" dirty="0" smtClean="0"/>
              <a:t>Не приводить новые аргументы!</a:t>
            </a:r>
          </a:p>
          <a:p>
            <a:r>
              <a:rPr lang="ru-RU" dirty="0" smtClean="0"/>
              <a:t>Иногда «последнее слово» называют «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речью пристрастного судьи</a:t>
            </a:r>
            <a:r>
              <a:rPr lang="ru-RU" dirty="0" smtClean="0"/>
              <a:t>» («</a:t>
            </a:r>
            <a:r>
              <a:rPr lang="ru-RU" dirty="0" err="1" smtClean="0"/>
              <a:t>biased</a:t>
            </a:r>
            <a:r>
              <a:rPr lang="ru-RU" dirty="0" smtClean="0"/>
              <a:t> </a:t>
            </a:r>
            <a:r>
              <a:rPr lang="ru-RU" dirty="0" err="1" smtClean="0"/>
              <a:t>adjudication</a:t>
            </a:r>
            <a:r>
              <a:rPr lang="ru-RU" dirty="0" smtClean="0"/>
              <a:t>») в дебатах, поскольку ее стиль и структура похожи на то, как судья объясняет своё решение после раунда, но только с целью убедить публику в том, что своя команда выиграла.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9536"/>
            <a:ext cx="8229600" cy="12192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Заключительные речи («Последнее слово»)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14353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Обычно данный формат судят коллегии судей, состоящие из нечетного количества (в основном 3 человека). Важным в судействе является оценка выступления спикеров по особой шкале баллов. Существуют три критерия судейства:</a:t>
            </a:r>
          </a:p>
          <a:p>
            <a:pPr lvl="1"/>
            <a:r>
              <a:rPr lang="ru-RU" b="1" dirty="0" smtClean="0"/>
              <a:t>Стиль</a:t>
            </a:r>
            <a:r>
              <a:rPr lang="ru-RU" dirty="0" smtClean="0"/>
              <a:t> (способ выступления, манера говорить, ораторское искусство)</a:t>
            </a:r>
          </a:p>
          <a:p>
            <a:pPr lvl="1"/>
            <a:r>
              <a:rPr lang="ru-RU" b="1" dirty="0" smtClean="0"/>
              <a:t>Содержание</a:t>
            </a:r>
            <a:r>
              <a:rPr lang="ru-RU" dirty="0" smtClean="0"/>
              <a:t> (аргументация и анализ)</a:t>
            </a:r>
          </a:p>
          <a:p>
            <a:pPr lvl="1"/>
            <a:r>
              <a:rPr lang="ru-RU" b="1" dirty="0" smtClean="0"/>
              <a:t>Стратегия</a:t>
            </a:r>
            <a:r>
              <a:rPr lang="ru-RU" dirty="0" smtClean="0"/>
              <a:t> (структура выступления и следование общекомандной линии аргументации).</a:t>
            </a:r>
          </a:p>
          <a:p>
            <a:r>
              <a:rPr lang="ru-RU" dirty="0" smtClean="0"/>
              <a:t>Поэтому важно оценить не только, что сказал спикер, но и как и в какой последовательности он/она это сделали.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Судейство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28641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1 и 2 критерии (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Стиль и Содержание</a:t>
            </a:r>
            <a:r>
              <a:rPr lang="ru-RU" dirty="0" smtClean="0"/>
              <a:t>) оцениваются исходя из максимальной суммы 40 баллов по каждому критерию, Критерий 3 (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Стратегия</a:t>
            </a:r>
            <a:r>
              <a:rPr lang="ru-RU" dirty="0" smtClean="0"/>
              <a:t>) исходя из максимальной суммы 20 баллов каждому спикеру. Общая сумма баллов по трем критериям составляет оценку спикера в первых 6 конструктивных речах. Таким образом, баллы выставляются исходя из 100 балльной шкалы, но реальная сумма обычно редко бывает ниже 60 и выше 80</a:t>
            </a:r>
          </a:p>
          <a:p>
            <a:r>
              <a:rPr lang="ru-RU" dirty="0" smtClean="0"/>
              <a:t>Заключительные речи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("Последнее слово") </a:t>
            </a:r>
            <a:r>
              <a:rPr lang="ru-RU" dirty="0" smtClean="0"/>
              <a:t>оцениваются исходя из 50 балльной максимальной шкалы (иногда также разбивается по трем критериям - 20 за стиль, 20 за содержание, и 10 за стратегию - но часто и выставляется единой суммой). При оценивании данных речей редко выставляется сумма выше 40...Средняя речь оценивается примерно на 25 баллов.</a:t>
            </a:r>
          </a:p>
          <a:p>
            <a:r>
              <a:rPr lang="ru-RU" dirty="0" smtClean="0"/>
              <a:t>Таким образом,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общее количество баллов </a:t>
            </a:r>
            <a:r>
              <a:rPr lang="ru-RU" dirty="0" smtClean="0"/>
              <a:t>команды получается исходя из сложения 4-х оценок за 4 выступления от каждой команды. Решение судьи может отличаться от суммы баллов команд - то есть "победа с меньшими баллами" (</a:t>
            </a:r>
            <a:r>
              <a:rPr lang="ru-RU" dirty="0" err="1" smtClean="0"/>
              <a:t>low-point</a:t>
            </a:r>
            <a:r>
              <a:rPr lang="ru-RU" dirty="0" smtClean="0"/>
              <a:t> </a:t>
            </a:r>
            <a:r>
              <a:rPr lang="ru-RU" dirty="0" err="1" smtClean="0"/>
              <a:t>win</a:t>
            </a:r>
            <a:r>
              <a:rPr lang="ru-RU" dirty="0" smtClean="0"/>
              <a:t>) допускается.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Судейство: критерии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Больше времени на конструктивные речи.</a:t>
            </a:r>
          </a:p>
          <a:p>
            <a:r>
              <a:rPr lang="ru-RU" dirty="0" smtClean="0"/>
              <a:t>Нет таймаутов (</a:t>
            </a:r>
            <a:r>
              <a:rPr lang="ru-RU" u="sng" dirty="0" smtClean="0">
                <a:solidFill>
                  <a:schemeClr val="tx2">
                    <a:lumMod val="50000"/>
                  </a:schemeClr>
                </a:solidFill>
              </a:rPr>
              <a:t>одно из самых серьёзных отличий при переходе от формата Поппера к </a:t>
            </a:r>
            <a:r>
              <a:rPr lang="ru-RU" u="sng" dirty="0" err="1" smtClean="0">
                <a:solidFill>
                  <a:schemeClr val="tx2">
                    <a:lumMod val="50000"/>
                  </a:schemeClr>
                </a:solidFill>
              </a:rPr>
              <a:t>Worlds</a:t>
            </a:r>
            <a:r>
              <a:rPr lang="ru-RU" dirty="0" smtClean="0"/>
              <a:t>). Участникам, вероятно, будет трудно адаптироваться к отсутствию времени на подготовку. Нужно иметь хорошие навыки ведения дебатов, умение мыслить самостоятельно, но в одном направлении с командой, и хорошо знать своих товарищей, чтобы, сведя общение внутри команды к минимуму, всё-таки выбрать общую стратегию и развивать единую командную линию.</a:t>
            </a:r>
          </a:p>
          <a:p>
            <a:r>
              <a:rPr lang="ru-RU" dirty="0" smtClean="0"/>
              <a:t>Речь первого спикера формата Поппера здесь поделена между двумя игроками – первым и вторым.</a:t>
            </a:r>
          </a:p>
          <a:p>
            <a:r>
              <a:rPr lang="ru-RU" dirty="0" smtClean="0"/>
              <a:t>Вопросы (здесь – информационные запросы) задаются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во время речей</a:t>
            </a:r>
            <a:r>
              <a:rPr lang="ru-RU" dirty="0" smtClean="0"/>
              <a:t>. Причём информационный запрос отличается именно тем, что звучит не всегда в форме вопроса. Однако дать какой-то ответ на такую ремарку выступающий спикер всё равно должен.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Кейс (аргументы) разделяется </a:t>
            </a:r>
            <a:r>
              <a:rPr lang="ru-RU" dirty="0" smtClean="0"/>
              <a:t>между первыми двумя спикерами (как будто в формате Поппера появляется еще один спикер. Речь второго спикера во всемирном формате – уникальна! Ее нет в формате Поппера!)</a:t>
            </a:r>
          </a:p>
          <a:p>
            <a:r>
              <a:rPr lang="ru-RU" dirty="0" smtClean="0"/>
              <a:t>Четвёртую речь в команде (сравнительный анализ позиций сторон, «заключительное слово») произносит либо первый, либо второй спикер.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Последние речи «меняются местами»: </a:t>
            </a:r>
            <a:r>
              <a:rPr lang="ru-RU" dirty="0" smtClean="0"/>
              <a:t>сначала выступает спикер отрицания («БЛОК ОТРИЦАНИЯ»), завершает игру спикер утверждения.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Отличия от формата Карла Поппера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71472" y="936745"/>
            <a:ext cx="8001056" cy="563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Роли спикеров (У1…, О1…)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44"/>
            <a:ext cx="8229600" cy="500062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Отсутствие строгого формата</a:t>
            </a:r>
            <a:r>
              <a:rPr lang="ru-RU" dirty="0" smtClean="0"/>
              <a:t>, а так же наличие большого количества времени (по сравнению с дебатами К. Поппера) может привести к простой софистике или пустой болтовне. Поэтому на турнире часто высказывалась мысль о том, что для игры в подобном формате необходимо пройти школу дебатов К. Поппера.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Возможности применения мирового школьного формата в российской программе</a:t>
            </a:r>
            <a:r>
              <a:rPr lang="ru-RU" i="1" dirty="0" smtClean="0"/>
              <a:t>.</a:t>
            </a:r>
            <a:r>
              <a:rPr lang="ru-RU" dirty="0" smtClean="0"/>
              <a:t> Идеалам Открытого общества, которые декларируются мировым сообществом и которые воплощаются в игре «Дебаты», соответствует идея знакомства с новым форматом, то есть открытость программы «Дебаты» тому, что происходит в мире. Но приобретение опыта, обогащение новыми знаниями в данном случае могут способствовать решению некоторых насущных проблем, с которыми столкнулись участники программы. Как сделать игру более живой и менее формализованной? Как создать ситуацию спора, столкновения мнений во время игры? Как подготовить </a:t>
            </a:r>
            <a:r>
              <a:rPr lang="ru-RU" dirty="0" err="1" smtClean="0"/>
              <a:t>дебатеров</a:t>
            </a:r>
            <a:r>
              <a:rPr lang="ru-RU" dirty="0" smtClean="0"/>
              <a:t> к Парламентским дебатам?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0974"/>
            <a:ext cx="8229600" cy="12192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Всемирный формат школьных дебатов: Негативные аспекты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09576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Формат менее формализован, предоставляет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больше возможностей для творчества, импровизации </a:t>
            </a:r>
            <a:r>
              <a:rPr lang="ru-RU" dirty="0" smtClean="0"/>
              <a:t>и развития критического мышления.</a:t>
            </a:r>
          </a:p>
          <a:p>
            <a:r>
              <a:rPr lang="ru-RU" dirty="0" smtClean="0"/>
              <a:t>Отсутствие раунда вопросов (а также времени на дополнительное обдумывание стратегии команды) и включение «</a:t>
            </a:r>
            <a:r>
              <a:rPr lang="ru-RU" dirty="0" err="1" smtClean="0"/>
              <a:t>point</a:t>
            </a:r>
            <a:r>
              <a:rPr lang="ru-RU" dirty="0" smtClean="0"/>
              <a:t> </a:t>
            </a:r>
            <a:r>
              <a:rPr lang="ru-RU" dirty="0" err="1" smtClean="0"/>
              <a:t>of</a:t>
            </a:r>
            <a:r>
              <a:rPr lang="ru-RU" dirty="0" smtClean="0"/>
              <a:t> </a:t>
            </a:r>
            <a:r>
              <a:rPr lang="ru-RU" dirty="0" err="1" smtClean="0"/>
              <a:t>information</a:t>
            </a:r>
            <a:r>
              <a:rPr lang="ru-RU" dirty="0" smtClean="0"/>
              <a:t>» в речь оппонентов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приближает дебаты к естественной ситуации спора</a:t>
            </a:r>
            <a:r>
              <a:rPr lang="ru-RU" dirty="0" smtClean="0"/>
              <a:t>, держит участников в постоянном эмоциональном и интеллектуальном напряжении, подразумевает готовность к быстрому реагированию на ремарки оппозиции.</a:t>
            </a:r>
          </a:p>
          <a:p>
            <a:r>
              <a:rPr lang="ru-RU" dirty="0" smtClean="0"/>
              <a:t>Стилю и содержанию речи спикеров в судейских протоколах придается равное значение, поэтому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обращают внимание не на обилие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примеров (поддержек)</a:t>
            </a:r>
            <a:r>
              <a:rPr lang="ru-RU" dirty="0" smtClean="0"/>
              <a:t>, </a:t>
            </a:r>
            <a:r>
              <a:rPr lang="ru-RU" dirty="0" smtClean="0"/>
              <a:t>а на умение ими оперировать.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19212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Всемирный формат школьных дебатов: Позитивные аспекты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334000"/>
          </a:xfrm>
        </p:spPr>
        <p:txBody>
          <a:bodyPr>
            <a:normAutofit fontScale="55000" lnSpcReduction="20000"/>
          </a:bodyPr>
          <a:lstStyle/>
          <a:p>
            <a:r>
              <a:rPr lang="ru-RU" sz="3300" dirty="0" smtClean="0"/>
              <a:t>За последние два-три столетия общество устойчиво двигается к демократии, к диалогу и дебатам. Эта форма коммуникации доказала свою жизнеспособность и эффективность, поскольку в новое время только «открытое общество» может существовать и развиваться в течение долгого времени, приспосабливаясь к быстро изменяющимся условиям. </a:t>
            </a:r>
            <a:r>
              <a:rPr lang="ru-RU" sz="3300" dirty="0" smtClean="0">
                <a:solidFill>
                  <a:schemeClr val="tx2">
                    <a:lumMod val="50000"/>
                  </a:schemeClr>
                </a:solidFill>
              </a:rPr>
              <a:t>Замкнутые же системы, где господствует полное единогласие и стабильность, а люди — послушные исполнители решений «властной вертикали», обречены </a:t>
            </a:r>
            <a:r>
              <a:rPr lang="ru-RU" sz="3300" dirty="0" smtClean="0">
                <a:solidFill>
                  <a:schemeClr val="tx2">
                    <a:lumMod val="50000"/>
                  </a:schemeClr>
                </a:solidFill>
              </a:rPr>
              <a:t>на саморазрушение</a:t>
            </a:r>
            <a:r>
              <a:rPr lang="ru-RU" sz="33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 algn="just"/>
            <a:r>
              <a:rPr lang="ru-RU" sz="3300" dirty="0" smtClean="0"/>
              <a:t>Впервые эту дилемму </a:t>
            </a:r>
            <a:r>
              <a:rPr lang="ru-RU" sz="3300" dirty="0" smtClean="0"/>
              <a:t>сформулировал </a:t>
            </a:r>
            <a:r>
              <a:rPr lang="ru-RU" sz="3300" dirty="0" smtClean="0">
                <a:solidFill>
                  <a:schemeClr val="tx2">
                    <a:lumMod val="50000"/>
                  </a:schemeClr>
                </a:solidFill>
              </a:rPr>
              <a:t>австрийский философ Карл Поппер</a:t>
            </a:r>
            <a:r>
              <a:rPr lang="ru-RU" sz="3300" dirty="0" smtClean="0"/>
              <a:t>, который провёл большую часть жизни в Англии, где и написал одну из своих основных работ «Открытое общество и его враги» (1945). В ней Поппер пишет, что верит в существование абсолютной истины, но не верит тому, кто считает, что обладает ею. </a:t>
            </a:r>
          </a:p>
          <a:p>
            <a:pPr algn="just"/>
            <a:r>
              <a:rPr lang="ru-RU" sz="3300" dirty="0" smtClean="0"/>
              <a:t>В данной работе Карл Поппер подчеркивает особую </a:t>
            </a:r>
            <a:r>
              <a:rPr lang="ru-RU" sz="3300" dirty="0" smtClean="0">
                <a:solidFill>
                  <a:schemeClr val="tx2">
                    <a:lumMod val="50000"/>
                  </a:schemeClr>
                </a:solidFill>
              </a:rPr>
              <a:t>ценность развития у свободного человека критического (недогматического) мышления</a:t>
            </a:r>
            <a:r>
              <a:rPr lang="ru-RU" sz="3300" dirty="0" smtClean="0"/>
              <a:t>, то есть совместного процесса диалога и открытого обсуждения тех или иных проблем. Поскольку </a:t>
            </a:r>
            <a:r>
              <a:rPr lang="ru-RU" sz="3300" dirty="0" smtClean="0">
                <a:solidFill>
                  <a:schemeClr val="tx2">
                    <a:lumMod val="50000"/>
                  </a:schemeClr>
                </a:solidFill>
              </a:rPr>
              <a:t>мышление человека носит речевой характер, необходимо, по мнению Поппера, развивать умение мыслить самостоятельно и отстаивать и доказывать свое мнение, убеждая других в своей правоте.</a:t>
            </a:r>
            <a:r>
              <a:rPr lang="ru-RU" sz="3300" dirty="0" smtClean="0"/>
              <a:t> Именно здесь подчеркивается важность дебатов как формы убеждения. Участник дискуссии надеется изменить позицию других о том, что является лучшим или правильным.</a:t>
            </a:r>
          </a:p>
          <a:p>
            <a:pPr algn="just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0974"/>
            <a:ext cx="8229600" cy="12192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Идеи открытого общества и дебаты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8"/>
            <a:ext cx="8229600" cy="17145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Докладчик: Владимир Владимирович Широков</a:t>
            </a:r>
          </a:p>
          <a:p>
            <a:pPr>
              <a:buNone/>
            </a:pPr>
            <a:r>
              <a:rPr lang="en-US" dirty="0" smtClean="0"/>
              <a:t>E-mail: bob_bobovski@mubis.ru</a:t>
            </a:r>
          </a:p>
          <a:p>
            <a:pPr>
              <a:buNone/>
            </a:pPr>
            <a:r>
              <a:rPr lang="ru-RU" dirty="0" smtClean="0"/>
              <a:t>Тел.: </a:t>
            </a:r>
            <a:r>
              <a:rPr lang="en-US" dirty="0" smtClean="0"/>
              <a:t>(3466) 43-73-43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276732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</a:t>
            </a: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</a:t>
            </a:r>
            <a:b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976834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>Дебаты </a:t>
            </a:r>
            <a:r>
              <a:rPr lang="ru-RU" dirty="0" smtClean="0"/>
              <a:t>–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формализованное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обсуждение</a:t>
            </a:r>
            <a:r>
              <a:rPr lang="ru-RU" dirty="0" smtClean="0"/>
              <a:t>, построенное на основе заранее фиксированных выступлений участников-представителей двух противостоящих, соперничающих команд (групп). </a:t>
            </a:r>
          </a:p>
          <a:p>
            <a:pPr algn="just"/>
            <a:r>
              <a:rPr lang="ru-RU" dirty="0" smtClean="0"/>
              <a:t>Дебаты –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вид молодёжной деятельности</a:t>
            </a:r>
            <a:r>
              <a:rPr lang="ru-RU" dirty="0" smtClean="0"/>
              <a:t>, впервые оформившийся в США и Великобритании в начале XX века. Миссия программы «Дебаты» — утверждение ценностей демократического общества, развитие взаимопонимания и сотрудничества между странами и народами.</a:t>
            </a:r>
          </a:p>
          <a:p>
            <a:pPr algn="just"/>
            <a:r>
              <a:rPr lang="ru-RU" dirty="0" smtClean="0"/>
              <a:t>Дебаты – также и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эффективная педагогическая технология</a:t>
            </a:r>
            <a:r>
              <a:rPr lang="ru-RU" dirty="0" smtClean="0"/>
              <a:t>, способствующая развитию логического и критического мышления, развитию коммуникативной культуры и навыков публичного выступления.</a:t>
            </a:r>
          </a:p>
          <a:p>
            <a:pPr algn="just"/>
            <a:r>
              <a:rPr lang="ru-RU" dirty="0" smtClean="0"/>
              <a:t>Дебаты –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способ развития в молодых людях навыков</a:t>
            </a:r>
            <a:r>
              <a:rPr lang="ru-RU" dirty="0" smtClean="0"/>
              <a:t>, необходимых для эффективного общения в любой сфере человеческой деятельности, в том числе парламентской, выработка критического мышления. Участие в дебатах дает возможность для развития умения работать в команде, способности концентрироваться на сути проблемы и отстаивать непопулярные решения.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Дебаты в сообществе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48272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/>
              <a:t>Международная образовательная программа «Дебаты» </a:t>
            </a:r>
            <a:r>
              <a:rPr lang="ru-RU" dirty="0" smtClean="0"/>
              <a:t>—</a:t>
            </a:r>
            <a:r>
              <a:rPr lang="en-US" dirty="0" smtClean="0"/>
              <a:t> </a:t>
            </a:r>
            <a:r>
              <a:rPr lang="ru-RU" dirty="0" smtClean="0"/>
              <a:t>яркая</a:t>
            </a:r>
            <a:r>
              <a:rPr lang="ru-RU" dirty="0" smtClean="0"/>
              <a:t>, зрелищная интеллектуальная игра; перспектива для активных молодых людей — будущих лидеров общества. Дебаты готовят к ответственному принятию решений, самостоятельности и другими навыкам, необходимым в цивилизованном демократическом обществе.</a:t>
            </a:r>
          </a:p>
          <a:p>
            <a:pPr algn="just"/>
            <a:r>
              <a:rPr lang="ru-RU" dirty="0" smtClean="0"/>
              <a:t>Молодой возраст </a:t>
            </a:r>
            <a:r>
              <a:rPr lang="ru-RU" dirty="0" err="1" smtClean="0"/>
              <a:t>дебатного</a:t>
            </a:r>
            <a:r>
              <a:rPr lang="ru-RU" dirty="0" smtClean="0"/>
              <a:t> общества обусловлен тем, что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эта игра создана в первую очередь для старших школьников и студентов</a:t>
            </a:r>
            <a:r>
              <a:rPr lang="ru-RU" dirty="0" smtClean="0"/>
              <a:t>. Что же касается высоко интеллектуальности, то это является своеобразным ярлыком </a:t>
            </a:r>
            <a:r>
              <a:rPr lang="ru-RU" dirty="0" err="1" smtClean="0"/>
              <a:t>дебатеров</a:t>
            </a:r>
            <a:r>
              <a:rPr lang="ru-RU" dirty="0" smtClean="0"/>
              <a:t>. Например, в США участие в </a:t>
            </a:r>
            <a:r>
              <a:rPr lang="ru-RU" dirty="0" err="1" smtClean="0"/>
              <a:t>дебатной</a:t>
            </a:r>
            <a:r>
              <a:rPr lang="ru-RU" dirty="0" smtClean="0"/>
              <a:t> команде школы без получения значительных побед приносит ученикам 4% дополнительного рейтинга (выше может получить лишь капитан спортивной команды и президент класса — по 5%, в то время как участие в школьной газете или рок-группе добавляет лишь 3% рейтинга), а победы на национальном уровне или уровне штата добавляет 22-30% рейтинга. Две отмеченные выше характеристики являются предпосылкой участия в дебатах, однако настоящим фактором, который объединяет </a:t>
            </a:r>
            <a:r>
              <a:rPr lang="ru-RU" dirty="0" err="1" smtClean="0"/>
              <a:t>дебатеров</a:t>
            </a:r>
            <a:r>
              <a:rPr lang="ru-RU" dirty="0" smtClean="0"/>
              <a:t>, является сама игра, в частности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чувство общего пребывания в определенном исключительном положении, занятия чем-то важным, отличающимся от остального мира</a:t>
            </a:r>
            <a:r>
              <a:rPr lang="ru-RU" dirty="0" smtClean="0"/>
              <a:t> и вне обычных норм, — это чувство сохраняет свое влияние на игроков и вне рамок конкретной игры.</a:t>
            </a:r>
          </a:p>
          <a:p>
            <a:pPr algn="just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3838"/>
            <a:ext cx="8229600" cy="1204898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Молодежь и дебаты: </a:t>
            </a:r>
            <a:b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международный опыт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48272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/>
              <a:t>Дебаты — не только игра, но и социально-образовательное явление. Многие ученые и педагоги-практики в России отмечают, что в процессе модернизации образования необходимо реализация ряда условий, базовыми из которых являются:</a:t>
            </a:r>
          </a:p>
          <a:p>
            <a:pPr lvl="1" algn="just"/>
            <a:r>
              <a:rPr lang="ru-RU" sz="1800" dirty="0" smtClean="0"/>
              <a:t>Расширение образовательного пространства студентов/учащихся, предполагающего больший уровень самостоятельной активности</a:t>
            </a:r>
          </a:p>
          <a:p>
            <a:pPr lvl="1" algn="just"/>
            <a:r>
              <a:rPr lang="ru-RU" sz="1800" dirty="0" smtClean="0"/>
              <a:t>Расширение видов познавательной и социально-значимой деятельности, в которых учащиеся и студенты могут принять участие как индивидуально, так и коллективно</a:t>
            </a:r>
          </a:p>
          <a:p>
            <a:pPr algn="just"/>
            <a:r>
              <a:rPr lang="ru-RU" sz="2000" dirty="0" smtClean="0"/>
              <a:t>Сегодня качественное образование современного специалиста невозможно представить без развития информационной, исследовательской и коммуникативной культуры, способности конструировать новые знания. Традиционная среда школы и ВУЗа сталкивается с новым обликом познавательной культуры, для которой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«человек репродуцирующий» не является больше интересным и значимым</a:t>
            </a:r>
            <a:r>
              <a:rPr lang="ru-RU" sz="2000" dirty="0" smtClean="0"/>
              <a:t>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Дебаты в образовательном процессе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Форма диспута, которую мы называем образовательными дебатами широко распространена в школах и университетах всего мира: в Западной и Восточной Европе, США, Японии, Юго-Восточной Азии, Западной Сибири. </a:t>
            </a:r>
            <a:endParaRPr lang="en-US" dirty="0" smtClean="0"/>
          </a:p>
          <a:p>
            <a:r>
              <a:rPr lang="ru-RU" dirty="0" smtClean="0"/>
              <a:t>Оксфорд</a:t>
            </a:r>
            <a:r>
              <a:rPr lang="ru-RU" dirty="0" smtClean="0"/>
              <a:t>, Кембридж, </a:t>
            </a:r>
            <a:r>
              <a:rPr lang="ru-RU" dirty="0" err="1" smtClean="0"/>
              <a:t>Йель</a:t>
            </a:r>
            <a:r>
              <a:rPr lang="ru-RU" dirty="0" smtClean="0"/>
              <a:t>, Гарвард, Сорбонна — вот очень неполный список тех университетов, где действуют и развиваются клубы дебатов.</a:t>
            </a:r>
          </a:p>
          <a:p>
            <a:r>
              <a:rPr lang="ru-RU" dirty="0" smtClean="0"/>
              <a:t>Ричард Никсон, </a:t>
            </a:r>
            <a:r>
              <a:rPr lang="ru-RU" dirty="0" err="1" smtClean="0"/>
              <a:t>Вудро</a:t>
            </a:r>
            <a:r>
              <a:rPr lang="ru-RU" dirty="0" smtClean="0"/>
              <a:t> Вильсон, </a:t>
            </a:r>
            <a:r>
              <a:rPr lang="ru-RU" dirty="0" err="1" smtClean="0"/>
              <a:t>Беназир</a:t>
            </a:r>
            <a:r>
              <a:rPr lang="ru-RU" dirty="0" smtClean="0"/>
              <a:t> </a:t>
            </a:r>
            <a:r>
              <a:rPr lang="ru-RU" dirty="0" err="1" smtClean="0"/>
              <a:t>Бхутто</a:t>
            </a:r>
            <a:r>
              <a:rPr lang="ru-RU" dirty="0" smtClean="0"/>
              <a:t>, </a:t>
            </a:r>
            <a:r>
              <a:rPr lang="ru-RU" dirty="0" err="1" smtClean="0"/>
              <a:t>Иосиро</a:t>
            </a:r>
            <a:r>
              <a:rPr lang="ru-RU" dirty="0" smtClean="0"/>
              <a:t> Мори, Барак </a:t>
            </a:r>
            <a:r>
              <a:rPr lang="ru-RU" dirty="0" err="1" smtClean="0"/>
              <a:t>Обама</a:t>
            </a:r>
            <a:r>
              <a:rPr lang="ru-RU" dirty="0" smtClean="0"/>
              <a:t> - вот краткий список знаменитостей, участвовавших в своё время в дебатах.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Распространение образовательных дебатов</a:t>
            </a:r>
            <a:endParaRPr lang="ru-RU" b="1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1759</TotalTime>
  <Words>3455</Words>
  <Application>Microsoft Office PowerPoint</Application>
  <PresentationFormat>Экран (4:3)</PresentationFormat>
  <Paragraphs>282</Paragraphs>
  <Slides>50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50</vt:i4>
      </vt:variant>
    </vt:vector>
  </HeadingPairs>
  <TitlesOfParts>
    <vt:vector size="51" baseType="lpstr">
      <vt:lpstr>Бумажная</vt:lpstr>
      <vt:lpstr>Образовательные дебаты: история, опыт,  технология проведения</vt:lpstr>
      <vt:lpstr>Деба́ты (англ. debate, debating)</vt:lpstr>
      <vt:lpstr>Формализация спора –  демократический признак</vt:lpstr>
      <vt:lpstr>Древняя история дебатов</vt:lpstr>
      <vt:lpstr>Идеи открытого общества и дебаты</vt:lpstr>
      <vt:lpstr>Дебаты в сообществе</vt:lpstr>
      <vt:lpstr>Молодежь и дебаты:  международный опыт</vt:lpstr>
      <vt:lpstr>Дебаты в образовательном процессе</vt:lpstr>
      <vt:lpstr>Распространение образовательных дебатов</vt:lpstr>
      <vt:lpstr>Дебаты в России</vt:lpstr>
      <vt:lpstr>Парламентские дебаты</vt:lpstr>
      <vt:lpstr>Британский формат парламентских дебатов</vt:lpstr>
      <vt:lpstr>Американский формат парламентских дебатов</vt:lpstr>
      <vt:lpstr>Всемирный формат школьных дебатов</vt:lpstr>
      <vt:lpstr>Всемирный формат школьных дебатов в России</vt:lpstr>
      <vt:lpstr>Слайд 16</vt:lpstr>
      <vt:lpstr>Слайд 17</vt:lpstr>
      <vt:lpstr>Всемирный формат школьных дебатов: Регламент выступлений</vt:lpstr>
      <vt:lpstr>Тема (Motion, RESOLUTION)</vt:lpstr>
      <vt:lpstr>Слайд 20</vt:lpstr>
      <vt:lpstr>Продолжительность речей</vt:lpstr>
      <vt:lpstr>Информационные запросы (Points of Information)</vt:lpstr>
      <vt:lpstr>Правила работы с информационными запросами</vt:lpstr>
      <vt:lpstr>Слайд 24</vt:lpstr>
      <vt:lpstr>Как подготовиться к дебатам и что такое «кейс»?</vt:lpstr>
      <vt:lpstr>Структура кейса</vt:lpstr>
      <vt:lpstr>Ценностный кейс</vt:lpstr>
      <vt:lpstr>Критерий</vt:lpstr>
      <vt:lpstr>Структура кейса</vt:lpstr>
      <vt:lpstr>Структура аргумента</vt:lpstr>
      <vt:lpstr>Речь У1</vt:lpstr>
      <vt:lpstr>Что такое модель?</vt:lpstr>
      <vt:lpstr>Пример модели по теме</vt:lpstr>
      <vt:lpstr>У1</vt:lpstr>
      <vt:lpstr>Речь О1</vt:lpstr>
      <vt:lpstr>О1</vt:lpstr>
      <vt:lpstr>Речь У2</vt:lpstr>
      <vt:lpstr>Речь О2</vt:lpstr>
      <vt:lpstr>Речь У3</vt:lpstr>
      <vt:lpstr>Речь О3</vt:lpstr>
      <vt:lpstr>Речь О1 или О2</vt:lpstr>
      <vt:lpstr>Речь У1 или У2</vt:lpstr>
      <vt:lpstr>Заключительные речи («Последнее слово»)</vt:lpstr>
      <vt:lpstr>Судейство</vt:lpstr>
      <vt:lpstr>Судейство: критерии</vt:lpstr>
      <vt:lpstr>Отличия от формата Карла Поппера</vt:lpstr>
      <vt:lpstr>Роли спикеров (У1…, О1…)</vt:lpstr>
      <vt:lpstr>Всемирный формат школьных дебатов: Негативные аспекты</vt:lpstr>
      <vt:lpstr>Всемирный формат школьных дебатов: Позитивные аспекты</vt:lpstr>
      <vt:lpstr>Спасибо за внимание! </vt:lpstr>
    </vt:vector>
  </TitlesOfParts>
  <Company>МУ "Библиотечно-информационная система"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Широков Владимир Владимирович</dc:creator>
  <cp:lastModifiedBy>Широков Владимир Владимирович</cp:lastModifiedBy>
  <cp:revision>179</cp:revision>
  <dcterms:created xsi:type="dcterms:W3CDTF">2009-04-27T03:38:36Z</dcterms:created>
  <dcterms:modified xsi:type="dcterms:W3CDTF">2009-04-30T08:01:15Z</dcterms:modified>
</cp:coreProperties>
</file>